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66" r:id="rId6"/>
    <p:sldId id="264" r:id="rId7"/>
    <p:sldId id="263" r:id="rId8"/>
    <p:sldId id="272" r:id="rId9"/>
    <p:sldId id="273" r:id="rId10"/>
    <p:sldId id="274" r:id="rId11"/>
    <p:sldId id="276" r:id="rId12"/>
    <p:sldId id="262" r:id="rId13"/>
    <p:sldId id="259" r:id="rId14"/>
    <p:sldId id="275" r:id="rId15"/>
    <p:sldId id="271" r:id="rId16"/>
    <p:sldId id="265" r:id="rId17"/>
    <p:sldId id="261" r:id="rId18"/>
    <p:sldId id="268" r:id="rId19"/>
    <p:sldId id="269" r:id="rId20"/>
  </p:sldIdLst>
  <p:sldSz cx="18288000" cy="10287000"/>
  <p:notesSz cx="6858000" cy="9144000"/>
  <p:embeddedFontLst>
    <p:embeddedFont>
      <p:font typeface="Agency FB" panose="020B0503020202020204" pitchFamily="34" charset="0"/>
      <p:regular r:id="rId21"/>
      <p:bold r:id="rId22"/>
    </p:embeddedFont>
    <p:embeddedFont>
      <p:font typeface="Archivo Black" panose="020B0604020202020204" charset="0"/>
      <p:regular r:id="rId23"/>
    </p:embeddedFont>
    <p:embeddedFont>
      <p:font typeface="Calibri" panose="020F0502020204030204" pitchFamily="34" charset="0"/>
      <p:regular r:id="rId24"/>
      <p:bold r:id="rId25"/>
      <p:italic r:id="rId26"/>
      <p:boldItalic r:id="rId27"/>
    </p:embeddedFont>
    <p:embeddedFont>
      <p:font typeface="Montserrat Classic" panose="020B0604020202020204" charset="0"/>
      <p:regular r:id="rId28"/>
    </p:embeddedFont>
    <p:embeddedFont>
      <p:font typeface="Montserrat Classic Bold" panose="020B0604020202020204" charset="0"/>
      <p:regular r:id="rId29"/>
    </p:embeddedFont>
    <p:embeddedFont>
      <p:font typeface="Montserrat Light" panose="00000400000000000000" pitchFamily="2" charset="0"/>
      <p:regular r:id="rId30"/>
      <p:italic r:id="rId31"/>
    </p:embeddedFont>
    <p:embeddedFont>
      <p:font typeface="Montserrat Light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F45BC8-C43E-4DEB-88BB-634B42BDD8EE}">
          <p14:sldIdLst>
            <p14:sldId id="256"/>
            <p14:sldId id="257"/>
            <p14:sldId id="258"/>
            <p14:sldId id="267"/>
            <p14:sldId id="266"/>
            <p14:sldId id="264"/>
            <p14:sldId id="263"/>
            <p14:sldId id="272"/>
            <p14:sldId id="273"/>
            <p14:sldId id="274"/>
            <p14:sldId id="276"/>
            <p14:sldId id="262"/>
            <p14:sldId id="259"/>
            <p14:sldId id="275"/>
            <p14:sldId id="271"/>
            <p14:sldId id="265"/>
            <p14:sldId id="261"/>
            <p14:sldId id="268"/>
            <p14:sldId id="2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0841" autoAdjust="0"/>
  </p:normalViewPr>
  <p:slideViewPr>
    <p:cSldViewPr>
      <p:cViewPr varScale="1">
        <p:scale>
          <a:sx n="48" d="100"/>
          <a:sy n="48" d="100"/>
        </p:scale>
        <p:origin x="63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Accuracy</c:v>
                </c:pt>
              </c:strCache>
            </c:strRef>
          </c:tx>
          <c:spPr>
            <a:gradFill rotWithShape="1">
              <a:gsLst>
                <a:gs pos="0">
                  <a:schemeClr val="dk1">
                    <a:tint val="88500"/>
                    <a:shade val="51000"/>
                    <a:satMod val="130000"/>
                  </a:schemeClr>
                </a:gs>
                <a:gs pos="80000">
                  <a:schemeClr val="dk1">
                    <a:tint val="88500"/>
                    <a:shade val="93000"/>
                    <a:satMod val="130000"/>
                  </a:schemeClr>
                </a:gs>
                <a:gs pos="100000">
                  <a:schemeClr val="dk1">
                    <a:tint val="885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Logistic Reg</c:v>
                </c:pt>
                <c:pt idx="1">
                  <c:v> Naive Bayes</c:v>
                </c:pt>
                <c:pt idx="2">
                  <c:v> Decision Tree</c:v>
                </c:pt>
                <c:pt idx="3">
                  <c:v> Random Forest</c:v>
                </c:pt>
                <c:pt idx="4">
                  <c:v> XGBoost</c:v>
                </c:pt>
                <c:pt idx="5">
                  <c:v> SVM</c:v>
                </c:pt>
              </c:strCache>
            </c:strRef>
          </c:cat>
          <c:val>
            <c:numRef>
              <c:f>Sheet1!$B$2:$B$7</c:f>
              <c:numCache>
                <c:formatCode>General</c:formatCode>
                <c:ptCount val="6"/>
                <c:pt idx="0">
                  <c:v>77.87</c:v>
                </c:pt>
                <c:pt idx="1">
                  <c:v>34.130000000000003</c:v>
                </c:pt>
                <c:pt idx="2">
                  <c:v>76.53</c:v>
                </c:pt>
                <c:pt idx="3">
                  <c:v>79.73</c:v>
                </c:pt>
                <c:pt idx="4">
                  <c:v>81.39</c:v>
                </c:pt>
                <c:pt idx="5">
                  <c:v>77.349999999999994</c:v>
                </c:pt>
              </c:numCache>
            </c:numRef>
          </c:val>
          <c:extLst>
            <c:ext xmlns:c16="http://schemas.microsoft.com/office/drawing/2014/chart" uri="{C3380CC4-5D6E-409C-BE32-E72D297353CC}">
              <c16:uniqueId val="{00000000-802E-4F0D-AAE5-E0455330BE49}"/>
            </c:ext>
          </c:extLst>
        </c:ser>
        <c:dLbls>
          <c:showLegendKey val="0"/>
          <c:showVal val="1"/>
          <c:showCatName val="0"/>
          <c:showSerName val="0"/>
          <c:showPercent val="0"/>
          <c:showBubbleSize val="0"/>
        </c:dLbls>
        <c:gapWidth val="100"/>
        <c:overlap val="-24"/>
        <c:axId val="712954560"/>
        <c:axId val="938599264"/>
      </c:barChart>
      <c:catAx>
        <c:axId val="7129545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chivo Black" panose="020B0604020202020204" charset="0"/>
                <a:ea typeface="+mn-ea"/>
                <a:cs typeface="+mn-cs"/>
              </a:defRPr>
            </a:pPr>
            <a:endParaRPr lang="en-US"/>
          </a:p>
        </c:txPr>
        <c:crossAx val="938599264"/>
        <c:crosses val="autoZero"/>
        <c:auto val="1"/>
        <c:lblAlgn val="ctr"/>
        <c:lblOffset val="100"/>
        <c:noMultiLvlLbl val="0"/>
      </c:catAx>
      <c:valAx>
        <c:axId val="938599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2954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png"/><Relationship Id="rId7" Type="http://schemas.openxmlformats.org/officeDocument/2006/relationships/image" Target="../media/image41.png"/><Relationship Id="rId12" Type="http://schemas.openxmlformats.org/officeDocument/2006/relationships/image" Target="../media/image7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72.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71.jpe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36.jpeg"/><Relationship Id="rId4" Type="http://schemas.openxmlformats.org/officeDocument/2006/relationships/image" Target="../media/image74.jpeg"/></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8.xml.rels><?xml version="1.0" encoding="UTF-8" standalone="yes"?>
<Relationships xmlns="http://schemas.openxmlformats.org/package/2006/relationships"><Relationship Id="rId8" Type="http://schemas.openxmlformats.org/officeDocument/2006/relationships/hyperlink" Target="https://www.linkedin.com/in/anirban-dey-26b081260/" TargetMode="External"/><Relationship Id="rId3" Type="http://schemas.openxmlformats.org/officeDocument/2006/relationships/image" Target="../media/image76.png"/><Relationship Id="rId7" Type="http://schemas.openxmlformats.org/officeDocument/2006/relationships/hyperlink" Target="https://www.linkedin.com/in/soham-paul-96889019b/" TargetMode="External"/><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1.jpeg"/><Relationship Id="rId4" Type="http://schemas.openxmlformats.org/officeDocument/2006/relationships/image" Target="../media/image77.svg"/><Relationship Id="rId9" Type="http://schemas.openxmlformats.org/officeDocument/2006/relationships/image" Target="../media/image80.jpg"/></Relationships>
</file>

<file path=ppt/slides/_rels/slide19.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27.jpeg"/><Relationship Id="rId7" Type="http://schemas.openxmlformats.org/officeDocument/2006/relationships/image" Target="../media/image84.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3.jpeg"/><Relationship Id="rId11" Type="http://schemas.openxmlformats.org/officeDocument/2006/relationships/image" Target="../media/image6.png"/><Relationship Id="rId5" Type="http://schemas.openxmlformats.org/officeDocument/2006/relationships/image" Target="../media/image82.jpeg"/><Relationship Id="rId10" Type="http://schemas.openxmlformats.org/officeDocument/2006/relationships/image" Target="../media/image5.png"/><Relationship Id="rId4" Type="http://schemas.openxmlformats.org/officeDocument/2006/relationships/image" Target="../media/image26.jpeg"/><Relationship Id="rId9" Type="http://schemas.openxmlformats.org/officeDocument/2006/relationships/image" Target="../media/image86.jpeg"/></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11.xml"/><Relationship Id="rId3" Type="http://schemas.openxmlformats.org/officeDocument/2006/relationships/image" Target="../media/image8.jpeg"/><Relationship Id="rId7" Type="http://schemas.openxmlformats.org/officeDocument/2006/relationships/slide" Target="slide5.xml"/><Relationship Id="rId12" Type="http://schemas.openxmlformats.org/officeDocument/2006/relationships/slide" Target="slide16.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15.xml"/><Relationship Id="rId5" Type="http://schemas.openxmlformats.org/officeDocument/2006/relationships/slide" Target="slide3.xml"/><Relationship Id="rId10" Type="http://schemas.openxmlformats.org/officeDocument/2006/relationships/slide" Target="slide14.xml"/><Relationship Id="rId4" Type="http://schemas.openxmlformats.org/officeDocument/2006/relationships/slide" Target="slide2.xml"/><Relationship Id="rId9" Type="http://schemas.openxmlformats.org/officeDocument/2006/relationships/slide" Target="slide12.xml"/><Relationship Id="rId14" Type="http://schemas.openxmlformats.org/officeDocument/2006/relationships/slide" Target="slide17.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4.pn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4" name="Freeform 4"/>
          <p:cNvSpPr/>
          <p:nvPr/>
        </p:nvSpPr>
        <p:spPr>
          <a:xfrm rot="-4521330">
            <a:off x="6763568" y="1251235"/>
            <a:ext cx="11313560"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5" name="Group 5"/>
          <p:cNvGrpSpPr>
            <a:grpSpLocks noChangeAspect="1"/>
          </p:cNvGrpSpPr>
          <p:nvPr/>
        </p:nvGrpSpPr>
        <p:grpSpPr>
          <a:xfrm>
            <a:off x="9589607" y="0"/>
            <a:ext cx="8698393" cy="1040037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id="7" name="Group 7"/>
          <p:cNvGrpSpPr/>
          <p:nvPr/>
        </p:nvGrpSpPr>
        <p:grpSpPr>
          <a:xfrm>
            <a:off x="1447062" y="3238500"/>
            <a:ext cx="15393875" cy="5334000"/>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sp>
      <p:sp>
        <p:nvSpPr>
          <p:cNvPr id="12" name="TextBox 12"/>
          <p:cNvSpPr txBox="1"/>
          <p:nvPr/>
        </p:nvSpPr>
        <p:spPr>
          <a:xfrm>
            <a:off x="1447062" y="1869111"/>
            <a:ext cx="3772464" cy="415563"/>
          </a:xfrm>
          <a:prstGeom prst="rect">
            <a:avLst/>
          </a:prstGeom>
        </p:spPr>
        <p:txBody>
          <a:bodyPr wrap="square" lIns="0" tIns="0" rIns="0" bIns="0" rtlCol="0" anchor="t">
            <a:spAutoFit/>
          </a:bodyPr>
          <a:lstStyle/>
          <a:p>
            <a:pPr>
              <a:lnSpc>
                <a:spcPts val="3692"/>
              </a:lnSpc>
            </a:pPr>
            <a:r>
              <a:rPr lang="en-US" sz="2400" spc="-61" dirty="0">
                <a:solidFill>
                  <a:schemeClr val="tx1">
                    <a:lumMod val="75000"/>
                    <a:lumOff val="25000"/>
                  </a:schemeClr>
                </a:solidFill>
                <a:latin typeface="Montserrat Classic Bold"/>
              </a:rPr>
              <a:t>ISI HYD   RKMVERI</a:t>
            </a:r>
          </a:p>
        </p:txBody>
      </p:sp>
      <p:sp>
        <p:nvSpPr>
          <p:cNvPr id="13" name="TextBox 13"/>
          <p:cNvSpPr txBox="1"/>
          <p:nvPr/>
        </p:nvSpPr>
        <p:spPr>
          <a:xfrm>
            <a:off x="1905000" y="3621646"/>
            <a:ext cx="14477999" cy="1795107"/>
          </a:xfrm>
          <a:prstGeom prst="rect">
            <a:avLst/>
          </a:prstGeom>
        </p:spPr>
        <p:txBody>
          <a:bodyPr wrap="square" lIns="0" tIns="0" rIns="0" bIns="0" rtlCol="0" anchor="t">
            <a:spAutoFit/>
          </a:bodyPr>
          <a:lstStyle/>
          <a:p>
            <a:pPr algn="ctr">
              <a:lnSpc>
                <a:spcPts val="7294"/>
              </a:lnSpc>
            </a:pPr>
            <a:r>
              <a:rPr lang="en-US" sz="4400" spc="74" dirty="0">
                <a:solidFill>
                  <a:schemeClr val="tx1">
                    <a:lumMod val="75000"/>
                    <a:lumOff val="25000"/>
                  </a:schemeClr>
                </a:solidFill>
                <a:latin typeface="Archivo Black"/>
              </a:rPr>
              <a:t>DECODING DEPARTURES: A CLASSIFICATION JOURNEY INTO CUSTOMER CHURN</a:t>
            </a:r>
          </a:p>
        </p:txBody>
      </p:sp>
      <p:sp>
        <p:nvSpPr>
          <p:cNvPr id="14" name="TextBox 14"/>
          <p:cNvSpPr txBox="1"/>
          <p:nvPr/>
        </p:nvSpPr>
        <p:spPr>
          <a:xfrm>
            <a:off x="4645060" y="7726177"/>
            <a:ext cx="9497482" cy="421847"/>
          </a:xfrm>
          <a:prstGeom prst="rect">
            <a:avLst/>
          </a:prstGeom>
        </p:spPr>
        <p:txBody>
          <a:bodyPr lIns="0" tIns="0" rIns="0" bIns="0" rtlCol="0" anchor="t">
            <a:spAutoFit/>
          </a:bodyPr>
          <a:lstStyle/>
          <a:p>
            <a:pPr algn="ctr">
              <a:lnSpc>
                <a:spcPts val="3661"/>
              </a:lnSpc>
            </a:pPr>
            <a:r>
              <a:rPr lang="en-US" sz="2653" spc="140" dirty="0">
                <a:solidFill>
                  <a:schemeClr val="tx1">
                    <a:lumMod val="75000"/>
                    <a:lumOff val="25000"/>
                  </a:schemeClr>
                </a:solidFill>
                <a:latin typeface="Montserrat Classic Bold"/>
              </a:rPr>
              <a:t>SOHAM PAUL – ANIRBAN DEY</a:t>
            </a:r>
          </a:p>
        </p:txBody>
      </p:sp>
      <p:pic>
        <p:nvPicPr>
          <p:cNvPr id="16" name="Picture 15">
            <a:extLst>
              <a:ext uri="{FF2B5EF4-FFF2-40B4-BE49-F238E27FC236}">
                <a16:creationId xmlns:a16="http://schemas.microsoft.com/office/drawing/2014/main" id="{AAA22AFB-4072-492B-E315-63509E0314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497446"/>
            <a:ext cx="1145683" cy="1317536"/>
          </a:xfrm>
          <a:prstGeom prst="rect">
            <a:avLst/>
          </a:prstGeom>
        </p:spPr>
      </p:pic>
      <p:pic>
        <p:nvPicPr>
          <p:cNvPr id="18" name="Picture 17">
            <a:extLst>
              <a:ext uri="{FF2B5EF4-FFF2-40B4-BE49-F238E27FC236}">
                <a16:creationId xmlns:a16="http://schemas.microsoft.com/office/drawing/2014/main" id="{D6635684-4107-BFCD-6604-FF1DCD127E7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 b="3418"/>
          <a:stretch/>
        </p:blipFill>
        <p:spPr>
          <a:xfrm>
            <a:off x="1447062" y="535546"/>
            <a:ext cx="1145683" cy="1317536"/>
          </a:xfrm>
          <a:prstGeom prst="rect">
            <a:avLst/>
          </a:prstGeom>
        </p:spPr>
      </p:pic>
      <p:sp>
        <p:nvSpPr>
          <p:cNvPr id="15" name="TextBox 13">
            <a:extLst>
              <a:ext uri="{FF2B5EF4-FFF2-40B4-BE49-F238E27FC236}">
                <a16:creationId xmlns:a16="http://schemas.microsoft.com/office/drawing/2014/main" id="{70D6DF3E-C02B-CA8F-8338-B93F312503CB}"/>
              </a:ext>
            </a:extLst>
          </p:cNvPr>
          <p:cNvSpPr txBox="1"/>
          <p:nvPr/>
        </p:nvSpPr>
        <p:spPr>
          <a:xfrm>
            <a:off x="1906772" y="5372100"/>
            <a:ext cx="14477999" cy="816185"/>
          </a:xfrm>
          <a:prstGeom prst="rect">
            <a:avLst/>
          </a:prstGeom>
        </p:spPr>
        <p:txBody>
          <a:bodyPr wrap="square" lIns="0" tIns="0" rIns="0" bIns="0" rtlCol="0" anchor="ctr">
            <a:spAutoFit/>
          </a:bodyPr>
          <a:lstStyle/>
          <a:p>
            <a:pPr algn="ctr">
              <a:lnSpc>
                <a:spcPts val="7294"/>
              </a:lnSpc>
            </a:pPr>
            <a:r>
              <a:rPr lang="en-US" sz="2800" spc="74" dirty="0">
                <a:solidFill>
                  <a:schemeClr val="tx1">
                    <a:lumMod val="75000"/>
                    <a:lumOff val="25000"/>
                  </a:schemeClr>
                </a:solidFill>
                <a:latin typeface="Archivo Black"/>
              </a:rPr>
              <a:t>A MACHINE LEARNING PERSPECTIVE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48800" y="1404306"/>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683885" y="1163015"/>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0733839" y="3469853"/>
            <a:ext cx="6331281" cy="1563793"/>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9575678" y="322856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2076187" y="3818108"/>
            <a:ext cx="4950833" cy="826060"/>
          </a:xfrm>
          <a:prstGeom prst="rect">
            <a:avLst/>
          </a:prstGeom>
        </p:spPr>
        <p:txBody>
          <a:bodyPr lIns="0" tIns="0" rIns="0" bIns="0" rtlCol="0" anchor="t">
            <a:spAutoFit/>
          </a:bodyPr>
          <a:lstStyle/>
          <a:p>
            <a:pPr>
              <a:lnSpc>
                <a:spcPts val="2187"/>
              </a:lnSpc>
            </a:pPr>
            <a:r>
              <a:rPr lang="en-US" sz="1585" spc="155" dirty="0">
                <a:solidFill>
                  <a:srgbClr val="F2F4F5"/>
                </a:solidFill>
                <a:latin typeface="Montserrat Light"/>
              </a:rPr>
              <a:t>Customers without a device protection plan and without premium tech support are more likely to churn</a:t>
            </a:r>
          </a:p>
        </p:txBody>
      </p:sp>
      <p:grpSp>
        <p:nvGrpSpPr>
          <p:cNvPr id="22" name="Group 22"/>
          <p:cNvGrpSpPr/>
          <p:nvPr/>
        </p:nvGrpSpPr>
        <p:grpSpPr>
          <a:xfrm>
            <a:off x="9448800" y="5497054"/>
            <a:ext cx="6331281" cy="1563793"/>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24" name="TextBox 24"/>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14683885" y="5255763"/>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9733052" y="5829300"/>
            <a:ext cx="4950833" cy="826060"/>
          </a:xfrm>
          <a:prstGeom prst="rect">
            <a:avLst/>
          </a:prstGeom>
        </p:spPr>
        <p:txBody>
          <a:bodyPr lIns="0" tIns="0" rIns="0" bIns="0" rtlCol="0" anchor="t">
            <a:spAutoFit/>
          </a:bodyPr>
          <a:lstStyle/>
          <a:p>
            <a:pPr>
              <a:lnSpc>
                <a:spcPts val="2187"/>
              </a:lnSpc>
            </a:pPr>
            <a:r>
              <a:rPr lang="en-US" sz="1585" spc="155" dirty="0">
                <a:solidFill>
                  <a:srgbClr val="F2F4F5"/>
                </a:solidFill>
                <a:latin typeface="Montserrat Light"/>
              </a:rPr>
              <a:t>Customers who have streaming TV, Movies, Music &amp; unlimited data are more likely to stay.</a:t>
            </a:r>
          </a:p>
        </p:txBody>
      </p:sp>
      <p:sp>
        <p:nvSpPr>
          <p:cNvPr id="29" name="Freeform 29"/>
          <p:cNvSpPr/>
          <p:nvPr/>
        </p:nvSpPr>
        <p:spPr>
          <a:xfrm>
            <a:off x="15468600" y="1560721"/>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15316200" y="570152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10175414" y="369612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2" name="Group 15">
            <a:extLst>
              <a:ext uri="{FF2B5EF4-FFF2-40B4-BE49-F238E27FC236}">
                <a16:creationId xmlns:a16="http://schemas.microsoft.com/office/drawing/2014/main" id="{B9A83AE7-E2CC-26F8-B7DD-BFE434FEA9F3}"/>
              </a:ext>
            </a:extLst>
          </p:cNvPr>
          <p:cNvGrpSpPr/>
          <p:nvPr/>
        </p:nvGrpSpPr>
        <p:grpSpPr>
          <a:xfrm>
            <a:off x="10733839" y="7586399"/>
            <a:ext cx="6331281" cy="1563793"/>
            <a:chOff x="0" y="0"/>
            <a:chExt cx="2161091" cy="533778"/>
          </a:xfrm>
        </p:grpSpPr>
        <p:sp>
          <p:nvSpPr>
            <p:cNvPr id="33" name="Freeform 16">
              <a:extLst>
                <a:ext uri="{FF2B5EF4-FFF2-40B4-BE49-F238E27FC236}">
                  <a16:creationId xmlns:a16="http://schemas.microsoft.com/office/drawing/2014/main" id="{12525AAF-EBC5-9A34-E291-3F8A6A0AC366}"/>
                </a:ext>
              </a:extLst>
            </p:cNvPr>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34" name="TextBox 17">
              <a:extLst>
                <a:ext uri="{FF2B5EF4-FFF2-40B4-BE49-F238E27FC236}">
                  <a16:creationId xmlns:a16="http://schemas.microsoft.com/office/drawing/2014/main" id="{FFD88B71-1901-0068-D52F-25C68BE2DC8A}"/>
                </a:ext>
              </a:extLst>
            </p:cNvPr>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35" name="Group 18">
            <a:extLst>
              <a:ext uri="{FF2B5EF4-FFF2-40B4-BE49-F238E27FC236}">
                <a16:creationId xmlns:a16="http://schemas.microsoft.com/office/drawing/2014/main" id="{6ED7E41A-3F77-BC7C-8F90-BAE406C23781}"/>
              </a:ext>
            </a:extLst>
          </p:cNvPr>
          <p:cNvGrpSpPr/>
          <p:nvPr/>
        </p:nvGrpSpPr>
        <p:grpSpPr>
          <a:xfrm>
            <a:off x="9575678" y="7345108"/>
            <a:ext cx="2381235" cy="2046374"/>
            <a:chOff x="0" y="0"/>
            <a:chExt cx="812800" cy="698500"/>
          </a:xfrm>
        </p:grpSpPr>
        <p:sp>
          <p:nvSpPr>
            <p:cNvPr id="36" name="Freeform 19">
              <a:extLst>
                <a:ext uri="{FF2B5EF4-FFF2-40B4-BE49-F238E27FC236}">
                  <a16:creationId xmlns:a16="http://schemas.microsoft.com/office/drawing/2014/main" id="{82817B2C-210B-C658-94F0-2857397C236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7" name="TextBox 20">
              <a:extLst>
                <a:ext uri="{FF2B5EF4-FFF2-40B4-BE49-F238E27FC236}">
                  <a16:creationId xmlns:a16="http://schemas.microsoft.com/office/drawing/2014/main" id="{95ED01CB-AB9F-131E-E8C8-B08263718C3E}"/>
                </a:ext>
              </a:extLst>
            </p:cNvPr>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38" name="TextBox 21">
            <a:extLst>
              <a:ext uri="{FF2B5EF4-FFF2-40B4-BE49-F238E27FC236}">
                <a16:creationId xmlns:a16="http://schemas.microsoft.com/office/drawing/2014/main" id="{E634F78E-66E7-7F3E-2AEC-5277E44DC7C3}"/>
              </a:ext>
            </a:extLst>
          </p:cNvPr>
          <p:cNvSpPr txBox="1"/>
          <p:nvPr/>
        </p:nvSpPr>
        <p:spPr>
          <a:xfrm>
            <a:off x="12117967" y="7658100"/>
            <a:ext cx="4950833" cy="1390317"/>
          </a:xfrm>
          <a:prstGeom prst="rect">
            <a:avLst/>
          </a:prstGeom>
        </p:spPr>
        <p:txBody>
          <a:bodyPr lIns="0" tIns="0" rIns="0" bIns="0" rtlCol="0" anchor="t">
            <a:spAutoFit/>
          </a:bodyPr>
          <a:lstStyle/>
          <a:p>
            <a:pPr>
              <a:lnSpc>
                <a:spcPts val="2187"/>
              </a:lnSpc>
            </a:pPr>
            <a:r>
              <a:rPr lang="en-US" sz="1585" spc="155" dirty="0">
                <a:solidFill>
                  <a:srgbClr val="F2F4F5"/>
                </a:solidFill>
                <a:latin typeface="Montserrat Light"/>
              </a:rPr>
              <a:t>Customers with a yearly contract have less churn rate; paperless billings have no effects on churn rate; and customers using credit card &amp; mailed cheques are rare to churn.</a:t>
            </a:r>
          </a:p>
        </p:txBody>
      </p:sp>
      <p:sp>
        <p:nvSpPr>
          <p:cNvPr id="39" name="Freeform 31">
            <a:extLst>
              <a:ext uri="{FF2B5EF4-FFF2-40B4-BE49-F238E27FC236}">
                <a16:creationId xmlns:a16="http://schemas.microsoft.com/office/drawing/2014/main" id="{552D5166-55D3-1EC3-BC8E-ADB773C93485}"/>
              </a:ext>
            </a:extLst>
          </p:cNvPr>
          <p:cNvSpPr/>
          <p:nvPr/>
        </p:nvSpPr>
        <p:spPr>
          <a:xfrm>
            <a:off x="10175414" y="7812673"/>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4098" name="Picture 2">
            <a:extLst>
              <a:ext uri="{FF2B5EF4-FFF2-40B4-BE49-F238E27FC236}">
                <a16:creationId xmlns:a16="http://schemas.microsoft.com/office/drawing/2014/main" id="{B9507C74-61DF-610F-BAF5-C665A8A34C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368" y="1107018"/>
            <a:ext cx="8289578" cy="82844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4">
            <a:extLst>
              <a:ext uri="{FF2B5EF4-FFF2-40B4-BE49-F238E27FC236}">
                <a16:creationId xmlns:a16="http://schemas.microsoft.com/office/drawing/2014/main" id="{4820EC6E-B7AA-71B4-079B-3482237BCB05}"/>
              </a:ext>
            </a:extLst>
          </p:cNvPr>
          <p:cNvSpPr txBox="1"/>
          <p:nvPr/>
        </p:nvSpPr>
        <p:spPr>
          <a:xfrm>
            <a:off x="9910539" y="1577774"/>
            <a:ext cx="4619680" cy="1206741"/>
          </a:xfrm>
          <a:prstGeom prst="rect">
            <a:avLst/>
          </a:prstGeom>
        </p:spPr>
        <p:txBody>
          <a:bodyPr wrap="square" lIns="0" tIns="0" rIns="0" bIns="0" rtlCol="0" anchor="t">
            <a:spAutoFit/>
          </a:bodyPr>
          <a:lstStyle/>
          <a:p>
            <a:pPr algn="r">
              <a:lnSpc>
                <a:spcPct val="150000"/>
              </a:lnSpc>
            </a:pPr>
            <a:r>
              <a:rPr lang="en-US" spc="155" dirty="0">
                <a:solidFill>
                  <a:srgbClr val="F2F4F5"/>
                </a:solidFill>
                <a:latin typeface="Archivo Black" panose="020B0604020202020204" charset="0"/>
              </a:rPr>
              <a:t>BAR PLOT OF CUSOMER DISTRIBUTION ON DIFFERENT ATTRIBUTES</a:t>
            </a:r>
          </a:p>
        </p:txBody>
      </p:sp>
    </p:spTree>
    <p:extLst>
      <p:ext uri="{BB962C8B-B14F-4D97-AF65-F5344CB8AC3E}">
        <p14:creationId xmlns:p14="http://schemas.microsoft.com/office/powerpoint/2010/main" val="2478403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838200" y="1485899"/>
            <a:ext cx="2834640" cy="9466949"/>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4297680" y="2723248"/>
            <a:ext cx="2834640"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7802880" y="4190065"/>
            <a:ext cx="2834640" cy="6762783"/>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9263392" y="597389"/>
            <a:ext cx="8336280"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9725352" y="723900"/>
            <a:ext cx="7692734" cy="796628"/>
          </a:xfrm>
          <a:prstGeom prst="rect">
            <a:avLst/>
          </a:prstGeom>
        </p:spPr>
        <p:txBody>
          <a:bodyPr lIns="0" tIns="0" rIns="0" bIns="0" rtlCol="0" anchor="t">
            <a:spAutoFit/>
          </a:bodyPr>
          <a:lstStyle/>
          <a:p>
            <a:pPr marL="0" lvl="0" indent="0" algn="ctr">
              <a:lnSpc>
                <a:spcPts val="6845"/>
              </a:lnSpc>
              <a:spcBef>
                <a:spcPct val="0"/>
              </a:spcBef>
            </a:pPr>
            <a:r>
              <a:rPr lang="en-US" sz="4000" spc="173" dirty="0">
                <a:solidFill>
                  <a:srgbClr val="010101"/>
                </a:solidFill>
                <a:latin typeface="Archivo Black"/>
              </a:rPr>
              <a:t>FEATURE ENGINEERING</a:t>
            </a:r>
            <a:endParaRPr lang="en-US" sz="4000" u="none" strike="noStrike" spc="173" dirty="0">
              <a:solidFill>
                <a:srgbClr val="010101"/>
              </a:solidFill>
              <a:latin typeface="Archivo Black"/>
            </a:endParaRPr>
          </a:p>
        </p:txBody>
      </p:sp>
      <p:sp>
        <p:nvSpPr>
          <p:cNvPr id="16" name="TextBox 16"/>
          <p:cNvSpPr txBox="1"/>
          <p:nvPr/>
        </p:nvSpPr>
        <p:spPr>
          <a:xfrm>
            <a:off x="9557770" y="1562100"/>
            <a:ext cx="7692733" cy="2053254"/>
          </a:xfrm>
          <a:prstGeom prst="rect">
            <a:avLst/>
          </a:prstGeom>
        </p:spPr>
        <p:txBody>
          <a:bodyPr wrap="square" lIns="0" tIns="0" rIns="0" bIns="0" rtlCol="0" anchor="t">
            <a:spAutoFit/>
          </a:bodyPr>
          <a:lstStyle/>
          <a:p>
            <a:pPr algn="ctr">
              <a:lnSpc>
                <a:spcPts val="2714"/>
              </a:lnSpc>
            </a:pPr>
            <a:r>
              <a:rPr lang="en-US" sz="1967" spc="192" dirty="0">
                <a:solidFill>
                  <a:srgbClr val="040506"/>
                </a:solidFill>
                <a:latin typeface="Montserrat Light"/>
              </a:rPr>
              <a:t>Key steps include feature encoding for categorical variables, label encoding to convert labels to numerical format, dummy variable introduction for binary representation, feature scaling for magnitude uniformity and train-test splitting for model evaluation on unseen data.</a:t>
            </a:r>
          </a:p>
        </p:txBody>
      </p:sp>
      <p:sp>
        <p:nvSpPr>
          <p:cNvPr id="17" name="Freeform 17"/>
          <p:cNvSpPr/>
          <p:nvPr/>
        </p:nvSpPr>
        <p:spPr>
          <a:xfrm>
            <a:off x="1730912" y="2292203"/>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892712" y="1781030"/>
            <a:ext cx="2810608" cy="342273"/>
          </a:xfrm>
          <a:prstGeom prst="rect">
            <a:avLst/>
          </a:prstGeom>
        </p:spPr>
        <p:txBody>
          <a:bodyPr lIns="0" tIns="0" rIns="0" bIns="0" rtlCol="0" anchor="t">
            <a:spAutoFit/>
          </a:bodyPr>
          <a:lstStyle/>
          <a:p>
            <a:pPr algn="ctr">
              <a:lnSpc>
                <a:spcPts val="2980"/>
              </a:lnSpc>
            </a:pPr>
            <a:r>
              <a:rPr lang="en-US" sz="2159" spc="30" dirty="0">
                <a:solidFill>
                  <a:srgbClr val="040506"/>
                </a:solidFill>
                <a:latin typeface="Montserrat Classic"/>
              </a:rPr>
              <a:t>Feature Encoding</a:t>
            </a:r>
          </a:p>
        </p:txBody>
      </p:sp>
      <p:sp>
        <p:nvSpPr>
          <p:cNvPr id="19" name="TextBox 19"/>
          <p:cNvSpPr txBox="1"/>
          <p:nvPr/>
        </p:nvSpPr>
        <p:spPr>
          <a:xfrm>
            <a:off x="4412138" y="3016745"/>
            <a:ext cx="2629427" cy="342273"/>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rPr>
              <a:t>Label Encoding</a:t>
            </a:r>
          </a:p>
        </p:txBody>
      </p:sp>
      <p:sp>
        <p:nvSpPr>
          <p:cNvPr id="20" name="TextBox 20"/>
          <p:cNvSpPr txBox="1"/>
          <p:nvPr/>
        </p:nvSpPr>
        <p:spPr>
          <a:xfrm>
            <a:off x="7802880" y="4533900"/>
            <a:ext cx="2781967" cy="726994"/>
          </a:xfrm>
          <a:prstGeom prst="rect">
            <a:avLst/>
          </a:prstGeom>
        </p:spPr>
        <p:txBody>
          <a:bodyPr wrap="square"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rPr>
              <a:t>Dummy Introducing</a:t>
            </a:r>
          </a:p>
        </p:txBody>
      </p:sp>
      <p:sp>
        <p:nvSpPr>
          <p:cNvPr id="21" name="Freeform 21"/>
          <p:cNvSpPr/>
          <p:nvPr/>
        </p:nvSpPr>
        <p:spPr>
          <a:xfrm>
            <a:off x="5146393" y="3619500"/>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8643456" y="5645458"/>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3" name="Group 3">
            <a:extLst>
              <a:ext uri="{FF2B5EF4-FFF2-40B4-BE49-F238E27FC236}">
                <a16:creationId xmlns:a16="http://schemas.microsoft.com/office/drawing/2014/main" id="{BAD1A893-3C1E-0067-1B29-B765759F9100}"/>
              </a:ext>
            </a:extLst>
          </p:cNvPr>
          <p:cNvGrpSpPr/>
          <p:nvPr/>
        </p:nvGrpSpPr>
        <p:grpSpPr>
          <a:xfrm>
            <a:off x="11308080" y="5496111"/>
            <a:ext cx="2834640" cy="5456737"/>
            <a:chOff x="0" y="0"/>
            <a:chExt cx="840066" cy="2167467"/>
          </a:xfrm>
        </p:grpSpPr>
        <p:sp>
          <p:nvSpPr>
            <p:cNvPr id="24" name="Freeform 4">
              <a:extLst>
                <a:ext uri="{FF2B5EF4-FFF2-40B4-BE49-F238E27FC236}">
                  <a16:creationId xmlns:a16="http://schemas.microsoft.com/office/drawing/2014/main" id="{2A596A86-7A6A-B5EB-DED2-A83DF0EEF3C3}"/>
                </a:ext>
              </a:extLst>
            </p:cNvPr>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25" name="TextBox 5">
              <a:extLst>
                <a:ext uri="{FF2B5EF4-FFF2-40B4-BE49-F238E27FC236}">
                  <a16:creationId xmlns:a16="http://schemas.microsoft.com/office/drawing/2014/main" id="{7896AE28-DAF8-1F21-2C7C-F865B64DA901}"/>
                </a:ext>
              </a:extLst>
            </p:cNvPr>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26" name="Group 6">
            <a:extLst>
              <a:ext uri="{FF2B5EF4-FFF2-40B4-BE49-F238E27FC236}">
                <a16:creationId xmlns:a16="http://schemas.microsoft.com/office/drawing/2014/main" id="{4B9CEC4E-8071-1C9D-DE0E-FFE989180CF1}"/>
              </a:ext>
            </a:extLst>
          </p:cNvPr>
          <p:cNvGrpSpPr/>
          <p:nvPr/>
        </p:nvGrpSpPr>
        <p:grpSpPr>
          <a:xfrm>
            <a:off x="14798040" y="6908382"/>
            <a:ext cx="2834640" cy="4044466"/>
            <a:chOff x="0" y="0"/>
            <a:chExt cx="840066" cy="2167467"/>
          </a:xfrm>
        </p:grpSpPr>
        <p:sp>
          <p:nvSpPr>
            <p:cNvPr id="27" name="Freeform 7">
              <a:extLst>
                <a:ext uri="{FF2B5EF4-FFF2-40B4-BE49-F238E27FC236}">
                  <a16:creationId xmlns:a16="http://schemas.microsoft.com/office/drawing/2014/main" id="{C7DA7577-3D3C-BF68-B046-8F388C9532EF}"/>
                </a:ext>
              </a:extLst>
            </p:cNvPr>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28" name="TextBox 8">
              <a:extLst>
                <a:ext uri="{FF2B5EF4-FFF2-40B4-BE49-F238E27FC236}">
                  <a16:creationId xmlns:a16="http://schemas.microsoft.com/office/drawing/2014/main" id="{27FFDBCE-59C8-B021-25E9-258AFB2A49A2}"/>
                </a:ext>
              </a:extLst>
            </p:cNvPr>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9" name="Freeform 17">
            <a:extLst>
              <a:ext uri="{FF2B5EF4-FFF2-40B4-BE49-F238E27FC236}">
                <a16:creationId xmlns:a16="http://schemas.microsoft.com/office/drawing/2014/main" id="{64E25FCA-E764-543C-EB2B-DEF24500A9CB}"/>
              </a:ext>
            </a:extLst>
          </p:cNvPr>
          <p:cNvSpPr/>
          <p:nvPr/>
        </p:nvSpPr>
        <p:spPr>
          <a:xfrm>
            <a:off x="12176760" y="6330803"/>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Box 18">
            <a:extLst>
              <a:ext uri="{FF2B5EF4-FFF2-40B4-BE49-F238E27FC236}">
                <a16:creationId xmlns:a16="http://schemas.microsoft.com/office/drawing/2014/main" id="{282E6226-427B-FBDC-56B9-116C5842EAAA}"/>
              </a:ext>
            </a:extLst>
          </p:cNvPr>
          <p:cNvSpPr txBox="1"/>
          <p:nvPr/>
        </p:nvSpPr>
        <p:spPr>
          <a:xfrm>
            <a:off x="11338560" y="5753100"/>
            <a:ext cx="2810608" cy="342273"/>
          </a:xfrm>
          <a:prstGeom prst="rect">
            <a:avLst/>
          </a:prstGeom>
        </p:spPr>
        <p:txBody>
          <a:bodyPr lIns="0" tIns="0" rIns="0" bIns="0" rtlCol="0" anchor="t">
            <a:spAutoFit/>
          </a:bodyPr>
          <a:lstStyle/>
          <a:p>
            <a:pPr algn="ctr">
              <a:lnSpc>
                <a:spcPts val="2980"/>
              </a:lnSpc>
            </a:pPr>
            <a:r>
              <a:rPr lang="en-US" sz="2159" spc="30" dirty="0">
                <a:solidFill>
                  <a:srgbClr val="040506"/>
                </a:solidFill>
                <a:latin typeface="Montserrat Classic"/>
              </a:rPr>
              <a:t>Feature Scaling</a:t>
            </a:r>
          </a:p>
        </p:txBody>
      </p:sp>
      <p:sp>
        <p:nvSpPr>
          <p:cNvPr id="31" name="TextBox 19">
            <a:extLst>
              <a:ext uri="{FF2B5EF4-FFF2-40B4-BE49-F238E27FC236}">
                <a16:creationId xmlns:a16="http://schemas.microsoft.com/office/drawing/2014/main" id="{9C5F716B-DBDC-B783-AB4D-8EF3884479A6}"/>
              </a:ext>
            </a:extLst>
          </p:cNvPr>
          <p:cNvSpPr txBox="1"/>
          <p:nvPr/>
        </p:nvSpPr>
        <p:spPr>
          <a:xfrm>
            <a:off x="14950580" y="7312333"/>
            <a:ext cx="2629427" cy="342273"/>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rPr>
              <a:t>Data Splitting</a:t>
            </a:r>
          </a:p>
        </p:txBody>
      </p:sp>
      <p:sp>
        <p:nvSpPr>
          <p:cNvPr id="32" name="Freeform 21">
            <a:extLst>
              <a:ext uri="{FF2B5EF4-FFF2-40B4-BE49-F238E27FC236}">
                <a16:creationId xmlns:a16="http://schemas.microsoft.com/office/drawing/2014/main" id="{F9E81BC2-4C10-FD38-6292-0F3616FC4FD9}"/>
              </a:ext>
            </a:extLst>
          </p:cNvPr>
          <p:cNvSpPr/>
          <p:nvPr/>
        </p:nvSpPr>
        <p:spPr>
          <a:xfrm>
            <a:off x="15688083" y="7886700"/>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TextBox 16">
            <a:extLst>
              <a:ext uri="{FF2B5EF4-FFF2-40B4-BE49-F238E27FC236}">
                <a16:creationId xmlns:a16="http://schemas.microsoft.com/office/drawing/2014/main" id="{907C8752-A53E-6D1D-47A1-F9551EAC2CF5}"/>
              </a:ext>
            </a:extLst>
          </p:cNvPr>
          <p:cNvSpPr txBox="1"/>
          <p:nvPr/>
        </p:nvSpPr>
        <p:spPr>
          <a:xfrm>
            <a:off x="1007560" y="4054512"/>
            <a:ext cx="2456309" cy="5861989"/>
          </a:xfrm>
          <a:prstGeom prst="rect">
            <a:avLst/>
          </a:prstGeom>
        </p:spPr>
        <p:txBody>
          <a:bodyPr wrap="square" lIns="0" tIns="0" rIns="0" bIns="0" rtlCol="0" anchor="t">
            <a:spAutoFit/>
          </a:bodyPr>
          <a:lstStyle/>
          <a:p>
            <a:pPr algn="ctr">
              <a:lnSpc>
                <a:spcPts val="2714"/>
              </a:lnSpc>
            </a:pPr>
            <a:r>
              <a:rPr lang="en-US" sz="1967" spc="192" dirty="0">
                <a:solidFill>
                  <a:srgbClr val="040506"/>
                </a:solidFill>
                <a:latin typeface="Montserrat Light"/>
              </a:rPr>
              <a:t>Gender values, Paperless Billing, Unlimited Data Usage, Movies- Music- TV Streaming, Premium Tech Support, Device Protection Plan, Online Backup &amp; Security, Multiple Lines, Marital Status  are converted into numerical representations </a:t>
            </a:r>
          </a:p>
        </p:txBody>
      </p:sp>
      <p:sp>
        <p:nvSpPr>
          <p:cNvPr id="36" name="TextBox 16">
            <a:extLst>
              <a:ext uri="{FF2B5EF4-FFF2-40B4-BE49-F238E27FC236}">
                <a16:creationId xmlns:a16="http://schemas.microsoft.com/office/drawing/2014/main" id="{CEC7948F-9411-2E76-F570-80F5451C4732}"/>
              </a:ext>
            </a:extLst>
          </p:cNvPr>
          <p:cNvSpPr txBox="1"/>
          <p:nvPr/>
        </p:nvSpPr>
        <p:spPr>
          <a:xfrm>
            <a:off x="4524653" y="5372100"/>
            <a:ext cx="2456309" cy="4476995"/>
          </a:xfrm>
          <a:prstGeom prst="rect">
            <a:avLst/>
          </a:prstGeom>
        </p:spPr>
        <p:txBody>
          <a:bodyPr wrap="square" lIns="0" tIns="0" rIns="0" bIns="0" rtlCol="0" anchor="t">
            <a:spAutoFit/>
          </a:bodyPr>
          <a:lstStyle/>
          <a:p>
            <a:pPr algn="ctr">
              <a:lnSpc>
                <a:spcPts val="2714"/>
              </a:lnSpc>
            </a:pPr>
            <a:r>
              <a:rPr lang="en-US" sz="1967" spc="192" dirty="0">
                <a:solidFill>
                  <a:srgbClr val="040506"/>
                </a:solidFill>
                <a:latin typeface="Montserrat Light"/>
              </a:rPr>
              <a:t>Customer statuses ( Churned, Joined &amp; Stayed) are encoded into numerical representations, (0,1,2) facilitating the incorporation of this information into machine learning models.</a:t>
            </a:r>
          </a:p>
        </p:txBody>
      </p:sp>
      <p:sp>
        <p:nvSpPr>
          <p:cNvPr id="37" name="TextBox 16">
            <a:extLst>
              <a:ext uri="{FF2B5EF4-FFF2-40B4-BE49-F238E27FC236}">
                <a16:creationId xmlns:a16="http://schemas.microsoft.com/office/drawing/2014/main" id="{F1B8FE83-8D10-44D1-09D9-FCC8B23D4E4C}"/>
              </a:ext>
            </a:extLst>
          </p:cNvPr>
          <p:cNvSpPr txBox="1"/>
          <p:nvPr/>
        </p:nvSpPr>
        <p:spPr>
          <a:xfrm>
            <a:off x="7965708" y="7392197"/>
            <a:ext cx="2456309" cy="2745752"/>
          </a:xfrm>
          <a:prstGeom prst="rect">
            <a:avLst/>
          </a:prstGeom>
        </p:spPr>
        <p:txBody>
          <a:bodyPr wrap="square" lIns="0" tIns="0" rIns="0" bIns="0" rtlCol="0" anchor="t">
            <a:spAutoFit/>
          </a:bodyPr>
          <a:lstStyle/>
          <a:p>
            <a:pPr algn="ctr">
              <a:lnSpc>
                <a:spcPts val="2714"/>
              </a:lnSpc>
            </a:pPr>
            <a:r>
              <a:rPr lang="en-US" sz="1967" spc="192" dirty="0">
                <a:solidFill>
                  <a:srgbClr val="040506"/>
                </a:solidFill>
                <a:latin typeface="Montserrat Light"/>
              </a:rPr>
              <a:t>Dummy variable is introduced for some columns like Payment Method, Contract, Internet Type, Offer &amp; City</a:t>
            </a:r>
          </a:p>
        </p:txBody>
      </p:sp>
      <p:sp>
        <p:nvSpPr>
          <p:cNvPr id="38" name="TextBox 16">
            <a:extLst>
              <a:ext uri="{FF2B5EF4-FFF2-40B4-BE49-F238E27FC236}">
                <a16:creationId xmlns:a16="http://schemas.microsoft.com/office/drawing/2014/main" id="{151B7020-1E97-4103-841E-E2F8681319BE}"/>
              </a:ext>
            </a:extLst>
          </p:cNvPr>
          <p:cNvSpPr txBox="1"/>
          <p:nvPr/>
        </p:nvSpPr>
        <p:spPr>
          <a:xfrm>
            <a:off x="11515709" y="7810500"/>
            <a:ext cx="2456309" cy="2399503"/>
          </a:xfrm>
          <a:prstGeom prst="rect">
            <a:avLst/>
          </a:prstGeom>
        </p:spPr>
        <p:txBody>
          <a:bodyPr wrap="square" lIns="0" tIns="0" rIns="0" bIns="0" rtlCol="0" anchor="t">
            <a:spAutoFit/>
          </a:bodyPr>
          <a:lstStyle/>
          <a:p>
            <a:pPr algn="ctr">
              <a:lnSpc>
                <a:spcPts val="2714"/>
              </a:lnSpc>
            </a:pPr>
            <a:r>
              <a:rPr lang="en-US" sz="1967" spc="192" dirty="0">
                <a:solidFill>
                  <a:srgbClr val="040506"/>
                </a:solidFill>
                <a:latin typeface="Montserrat Light"/>
              </a:rPr>
              <a:t>Dependents, age, referrals, tenure, monthly charges etc. columns are scaled by normalization</a:t>
            </a:r>
          </a:p>
        </p:txBody>
      </p:sp>
      <p:sp>
        <p:nvSpPr>
          <p:cNvPr id="39" name="TextBox 16">
            <a:extLst>
              <a:ext uri="{FF2B5EF4-FFF2-40B4-BE49-F238E27FC236}">
                <a16:creationId xmlns:a16="http://schemas.microsoft.com/office/drawing/2014/main" id="{53E7E4E8-950D-C63F-6C10-E1FEFEB49EFB}"/>
              </a:ext>
            </a:extLst>
          </p:cNvPr>
          <p:cNvSpPr txBox="1"/>
          <p:nvPr/>
        </p:nvSpPr>
        <p:spPr>
          <a:xfrm>
            <a:off x="14987205" y="9428240"/>
            <a:ext cx="2456309" cy="668260"/>
          </a:xfrm>
          <a:prstGeom prst="rect">
            <a:avLst/>
          </a:prstGeom>
        </p:spPr>
        <p:txBody>
          <a:bodyPr wrap="square" lIns="0" tIns="0" rIns="0" bIns="0" rtlCol="0" anchor="t">
            <a:spAutoFit/>
          </a:bodyPr>
          <a:lstStyle/>
          <a:p>
            <a:pPr algn="ctr">
              <a:lnSpc>
                <a:spcPts val="2714"/>
              </a:lnSpc>
            </a:pPr>
            <a:r>
              <a:rPr lang="en-US" sz="1967" spc="192" dirty="0">
                <a:solidFill>
                  <a:srgbClr val="040506"/>
                </a:solidFill>
                <a:latin typeface="Montserrat Light"/>
              </a:rPr>
              <a:t>80-20 Split for Train &amp; Test</a:t>
            </a:r>
          </a:p>
        </p:txBody>
      </p:sp>
    </p:spTree>
    <p:extLst>
      <p:ext uri="{BB962C8B-B14F-4D97-AF65-F5344CB8AC3E}">
        <p14:creationId xmlns:p14="http://schemas.microsoft.com/office/powerpoint/2010/main" val="316808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2203944" y="3525421"/>
            <a:ext cx="2578727" cy="1432874"/>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5" name="Group 5"/>
          <p:cNvGrpSpPr/>
          <p:nvPr/>
        </p:nvGrpSpPr>
        <p:grpSpPr>
          <a:xfrm>
            <a:off x="2304825" y="3924483"/>
            <a:ext cx="2087711" cy="208905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4778654" y="3923144"/>
            <a:ext cx="2088157" cy="2086818"/>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4664381" y="4928834"/>
            <a:ext cx="2582745" cy="143108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7504300" y="3551757"/>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7605182" y="3950819"/>
            <a:ext cx="2087711" cy="208905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10079010" y="3949480"/>
            <a:ext cx="2088157" cy="2086818"/>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9964737" y="4955170"/>
            <a:ext cx="2582745" cy="143108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2804657" y="3548186"/>
            <a:ext cx="2578727" cy="1432874"/>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2905538" y="3947248"/>
            <a:ext cx="2087711" cy="208905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5379367" y="3945909"/>
            <a:ext cx="2088157" cy="2086818"/>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sp>
        <p:nvSpPr>
          <p:cNvPr id="25" name="Freeform 25"/>
          <p:cNvSpPr/>
          <p:nvPr/>
        </p:nvSpPr>
        <p:spPr>
          <a:xfrm>
            <a:off x="2860152" y="4405612"/>
            <a:ext cx="977057" cy="1121882"/>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5358330" y="4544529"/>
            <a:ext cx="928806" cy="896720"/>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13451697" y="4567295"/>
            <a:ext cx="995393" cy="955577"/>
          </a:xfrm>
          <a:custGeom>
            <a:avLst/>
            <a:gdLst/>
            <a:ahLst/>
            <a:cxnLst/>
            <a:rect l="l" t="t" r="r" b="b"/>
            <a:pathLst>
              <a:path w="995393" h="955577">
                <a:moveTo>
                  <a:pt x="0" y="0"/>
                </a:moveTo>
                <a:lnTo>
                  <a:pt x="995394" y="0"/>
                </a:lnTo>
                <a:lnTo>
                  <a:pt x="995394"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10654528" y="4544529"/>
            <a:ext cx="1114987" cy="952807"/>
          </a:xfrm>
          <a:custGeom>
            <a:avLst/>
            <a:gdLst/>
            <a:ahLst/>
            <a:cxnLst/>
            <a:rect l="l" t="t" r="r" b="b"/>
            <a:pathLst>
              <a:path w="1114987" h="95280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8209150" y="4544529"/>
            <a:ext cx="831541" cy="952807"/>
          </a:xfrm>
          <a:custGeom>
            <a:avLst/>
            <a:gdLst/>
            <a:ahLst/>
            <a:cxnLst/>
            <a:rect l="l" t="t" r="r" b="b"/>
            <a:pathLst>
              <a:path w="831541" h="952807">
                <a:moveTo>
                  <a:pt x="0" y="0"/>
                </a:moveTo>
                <a:lnTo>
                  <a:pt x="831541" y="0"/>
                </a:lnTo>
                <a:lnTo>
                  <a:pt x="831541"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Freeform 30"/>
          <p:cNvSpPr/>
          <p:nvPr/>
        </p:nvSpPr>
        <p:spPr>
          <a:xfrm>
            <a:off x="15954884" y="4501396"/>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1" name="TextBox 31"/>
          <p:cNvSpPr txBox="1"/>
          <p:nvPr/>
        </p:nvSpPr>
        <p:spPr>
          <a:xfrm>
            <a:off x="1793108" y="6900511"/>
            <a:ext cx="3400358" cy="2662588"/>
          </a:xfrm>
          <a:prstGeom prst="rect">
            <a:avLst/>
          </a:prstGeom>
        </p:spPr>
        <p:txBody>
          <a:bodyPr wrap="square" lIns="0" tIns="0" rIns="0" bIns="0" rtlCol="0" anchor="t">
            <a:spAutoFit/>
          </a:bodyPr>
          <a:lstStyle/>
          <a:p>
            <a:pPr algn="ctr">
              <a:lnSpc>
                <a:spcPts val="1886"/>
              </a:lnSpc>
            </a:pPr>
            <a:r>
              <a:rPr lang="en-US" sz="1367" spc="133" dirty="0">
                <a:solidFill>
                  <a:srgbClr val="040506"/>
                </a:solidFill>
                <a:latin typeface="Montserrat Light"/>
              </a:rPr>
              <a:t>Logistic regression is employed by assembling a dataset with numerically encoded labels and utilizing the 'multinomial' option for multiclass classification. The interpretability of logistic regression allows for understanding the impact of individual features on the likelihood of churn, as indicated by the model's coefficients.</a:t>
            </a:r>
          </a:p>
        </p:txBody>
      </p:sp>
      <p:sp>
        <p:nvSpPr>
          <p:cNvPr id="32" name="TextBox 32"/>
          <p:cNvSpPr txBox="1"/>
          <p:nvPr/>
        </p:nvSpPr>
        <p:spPr>
          <a:xfrm>
            <a:off x="1793108" y="6321823"/>
            <a:ext cx="3400359" cy="411010"/>
          </a:xfrm>
          <a:prstGeom prst="rect">
            <a:avLst/>
          </a:prstGeom>
        </p:spPr>
        <p:txBody>
          <a:bodyPr wrap="square" lIns="0" tIns="0" rIns="0" bIns="0" rtlCol="0" anchor="t">
            <a:spAutoFit/>
          </a:bodyPr>
          <a:lstStyle/>
          <a:p>
            <a:pPr algn="ctr">
              <a:lnSpc>
                <a:spcPts val="3591"/>
              </a:lnSpc>
            </a:pPr>
            <a:r>
              <a:rPr lang="en-US" sz="2602" spc="36" dirty="0">
                <a:solidFill>
                  <a:srgbClr val="040506"/>
                </a:solidFill>
                <a:latin typeface="Montserrat Classic"/>
              </a:rPr>
              <a:t>Logistic Regression</a:t>
            </a:r>
          </a:p>
        </p:txBody>
      </p:sp>
      <p:sp>
        <p:nvSpPr>
          <p:cNvPr id="33" name="TextBox 33"/>
          <p:cNvSpPr txBox="1"/>
          <p:nvPr/>
        </p:nvSpPr>
        <p:spPr>
          <a:xfrm>
            <a:off x="4074793" y="1509097"/>
            <a:ext cx="3761958" cy="1931619"/>
          </a:xfrm>
          <a:prstGeom prst="rect">
            <a:avLst/>
          </a:prstGeom>
        </p:spPr>
        <p:txBody>
          <a:bodyPr wrap="square" lIns="0" tIns="0" rIns="0" bIns="0" rtlCol="0" anchor="t">
            <a:spAutoFit/>
          </a:bodyPr>
          <a:lstStyle/>
          <a:p>
            <a:pPr algn="ctr">
              <a:lnSpc>
                <a:spcPts val="1886"/>
              </a:lnSpc>
            </a:pPr>
            <a:r>
              <a:rPr lang="en-US" sz="1367" spc="133" dirty="0">
                <a:solidFill>
                  <a:srgbClr val="040506"/>
                </a:solidFill>
                <a:latin typeface="Montserrat Light"/>
              </a:rPr>
              <a:t>The Naive Bayes algorithm employs Bayes' theorem and assumes feature independence given the churn status. It calculates the probability of a customer churning based on observed features, considering the prior probability of churn and individual feature probabilities.</a:t>
            </a:r>
          </a:p>
        </p:txBody>
      </p:sp>
      <p:sp>
        <p:nvSpPr>
          <p:cNvPr id="34" name="TextBox 34"/>
          <p:cNvSpPr txBox="1"/>
          <p:nvPr/>
        </p:nvSpPr>
        <p:spPr>
          <a:xfrm>
            <a:off x="4869875" y="946064"/>
            <a:ext cx="2171793" cy="411010"/>
          </a:xfrm>
          <a:prstGeom prst="rect">
            <a:avLst/>
          </a:prstGeom>
        </p:spPr>
        <p:txBody>
          <a:bodyPr wrap="square" lIns="0" tIns="0" rIns="0" bIns="0" rtlCol="0" anchor="t">
            <a:spAutoFit/>
          </a:bodyPr>
          <a:lstStyle/>
          <a:p>
            <a:pPr algn="ctr">
              <a:lnSpc>
                <a:spcPts val="3591"/>
              </a:lnSpc>
            </a:pPr>
            <a:r>
              <a:rPr lang="en-US" sz="2602" spc="36" dirty="0">
                <a:solidFill>
                  <a:srgbClr val="040506"/>
                </a:solidFill>
                <a:latin typeface="Montserrat Classic"/>
              </a:rPr>
              <a:t>Naïve Bayes</a:t>
            </a:r>
          </a:p>
        </p:txBody>
      </p:sp>
      <p:sp>
        <p:nvSpPr>
          <p:cNvPr id="35" name="TextBox 35"/>
          <p:cNvSpPr txBox="1"/>
          <p:nvPr/>
        </p:nvSpPr>
        <p:spPr>
          <a:xfrm>
            <a:off x="7041668" y="6900511"/>
            <a:ext cx="3400358" cy="2418932"/>
          </a:xfrm>
          <a:prstGeom prst="rect">
            <a:avLst/>
          </a:prstGeom>
        </p:spPr>
        <p:txBody>
          <a:bodyPr wrap="square" lIns="0" tIns="0" rIns="0" bIns="0" rtlCol="0" anchor="t">
            <a:spAutoFit/>
          </a:bodyPr>
          <a:lstStyle/>
          <a:p>
            <a:pPr algn="ctr">
              <a:lnSpc>
                <a:spcPts val="1886"/>
              </a:lnSpc>
            </a:pPr>
            <a:r>
              <a:rPr lang="en-US" sz="1367" spc="133" dirty="0">
                <a:solidFill>
                  <a:srgbClr val="040506"/>
                </a:solidFill>
                <a:latin typeface="Montserrat Light"/>
              </a:rPr>
              <a:t>Decision Tree recursively splits the dataset based on features to create a tree-like structure. Each leaf node represents a class .Decision Tree, the algorithm recursively splits the dataset into Stayed, Churned or Joined  based on features to create a tree-like structure. Each leaf node represents a class.</a:t>
            </a:r>
          </a:p>
        </p:txBody>
      </p:sp>
      <p:sp>
        <p:nvSpPr>
          <p:cNvPr id="36" name="TextBox 36"/>
          <p:cNvSpPr txBox="1"/>
          <p:nvPr/>
        </p:nvSpPr>
        <p:spPr>
          <a:xfrm>
            <a:off x="7436393" y="6321823"/>
            <a:ext cx="2415315" cy="411010"/>
          </a:xfrm>
          <a:prstGeom prst="rect">
            <a:avLst/>
          </a:prstGeom>
        </p:spPr>
        <p:txBody>
          <a:bodyPr wrap="square" lIns="0" tIns="0" rIns="0" bIns="0" rtlCol="0" anchor="t">
            <a:spAutoFit/>
          </a:bodyPr>
          <a:lstStyle/>
          <a:p>
            <a:pPr algn="ctr">
              <a:lnSpc>
                <a:spcPts val="3591"/>
              </a:lnSpc>
            </a:pPr>
            <a:r>
              <a:rPr lang="en-US" sz="2602" spc="36" dirty="0">
                <a:solidFill>
                  <a:srgbClr val="040506"/>
                </a:solidFill>
                <a:latin typeface="Montserrat Classic"/>
              </a:rPr>
              <a:t>Decision Tree</a:t>
            </a:r>
          </a:p>
        </p:txBody>
      </p:sp>
      <p:sp>
        <p:nvSpPr>
          <p:cNvPr id="37" name="TextBox 37"/>
          <p:cNvSpPr txBox="1"/>
          <p:nvPr/>
        </p:nvSpPr>
        <p:spPr>
          <a:xfrm>
            <a:off x="9247311" y="1509097"/>
            <a:ext cx="3761958" cy="1931619"/>
          </a:xfrm>
          <a:prstGeom prst="rect">
            <a:avLst/>
          </a:prstGeom>
        </p:spPr>
        <p:txBody>
          <a:bodyPr wrap="square" lIns="0" tIns="0" rIns="0" bIns="0" rtlCol="0" anchor="t">
            <a:spAutoFit/>
          </a:bodyPr>
          <a:lstStyle/>
          <a:p>
            <a:pPr algn="ctr">
              <a:lnSpc>
                <a:spcPts val="1886"/>
              </a:lnSpc>
            </a:pPr>
            <a:r>
              <a:rPr lang="en-US" sz="1367" spc="133" dirty="0">
                <a:solidFill>
                  <a:srgbClr val="040506"/>
                </a:solidFill>
                <a:latin typeface="Montserrat Light"/>
              </a:rPr>
              <a:t>Random Forest for a three-class churn classification involves using an ensemble of decision trees to predict whether customers will Stay, Churn or Join. Features like usage patterns, complaints, and customer behavior are considered in the training process.</a:t>
            </a:r>
          </a:p>
        </p:txBody>
      </p:sp>
      <p:sp>
        <p:nvSpPr>
          <p:cNvPr id="38" name="TextBox 38"/>
          <p:cNvSpPr txBox="1"/>
          <p:nvPr/>
        </p:nvSpPr>
        <p:spPr>
          <a:xfrm>
            <a:off x="9575131" y="930408"/>
            <a:ext cx="3095839" cy="411010"/>
          </a:xfrm>
          <a:prstGeom prst="rect">
            <a:avLst/>
          </a:prstGeom>
        </p:spPr>
        <p:txBody>
          <a:bodyPr wrap="square" lIns="0" tIns="0" rIns="0" bIns="0" rtlCol="0" anchor="t">
            <a:spAutoFit/>
          </a:bodyPr>
          <a:lstStyle/>
          <a:p>
            <a:pPr algn="ctr">
              <a:lnSpc>
                <a:spcPts val="3591"/>
              </a:lnSpc>
            </a:pPr>
            <a:r>
              <a:rPr lang="en-US" sz="2602" spc="36" dirty="0">
                <a:solidFill>
                  <a:srgbClr val="040506"/>
                </a:solidFill>
                <a:latin typeface="Montserrat Classic"/>
              </a:rPr>
              <a:t>Random Forest</a:t>
            </a:r>
          </a:p>
        </p:txBody>
      </p:sp>
      <p:sp>
        <p:nvSpPr>
          <p:cNvPr id="39" name="TextBox 39"/>
          <p:cNvSpPr txBox="1"/>
          <p:nvPr/>
        </p:nvSpPr>
        <p:spPr>
          <a:xfrm>
            <a:off x="12352286" y="6895455"/>
            <a:ext cx="3483430" cy="2175275"/>
          </a:xfrm>
          <a:prstGeom prst="rect">
            <a:avLst/>
          </a:prstGeom>
        </p:spPr>
        <p:txBody>
          <a:bodyPr wrap="square" lIns="0" tIns="0" rIns="0" bIns="0" rtlCol="0" anchor="t">
            <a:spAutoFit/>
          </a:bodyPr>
          <a:lstStyle/>
          <a:p>
            <a:pPr algn="ctr">
              <a:lnSpc>
                <a:spcPts val="1886"/>
              </a:lnSpc>
            </a:pPr>
            <a:r>
              <a:rPr lang="en-US" sz="1367" spc="133" dirty="0">
                <a:solidFill>
                  <a:srgbClr val="040506"/>
                </a:solidFill>
                <a:latin typeface="Montserrat Light"/>
              </a:rPr>
              <a:t>XGBoost is applied to a three-class churn classification by first preparing a dataset with relevant features and numerically encoding the class labels. The XGBoost algorithm, known for its ensemble of decision trees, is then employed to learn the patterns in the data.</a:t>
            </a:r>
          </a:p>
        </p:txBody>
      </p:sp>
      <p:sp>
        <p:nvSpPr>
          <p:cNvPr id="40" name="TextBox 40"/>
          <p:cNvSpPr txBox="1"/>
          <p:nvPr/>
        </p:nvSpPr>
        <p:spPr>
          <a:xfrm>
            <a:off x="13059276" y="6325860"/>
            <a:ext cx="1986653" cy="426288"/>
          </a:xfrm>
          <a:prstGeom prst="rect">
            <a:avLst/>
          </a:prstGeom>
        </p:spPr>
        <p:txBody>
          <a:bodyPr lIns="0" tIns="0" rIns="0" bIns="0" rtlCol="0" anchor="t">
            <a:spAutoFit/>
          </a:bodyPr>
          <a:lstStyle/>
          <a:p>
            <a:pPr algn="ctr">
              <a:lnSpc>
                <a:spcPts val="3591"/>
              </a:lnSpc>
            </a:pPr>
            <a:r>
              <a:rPr lang="en-US" sz="2602" spc="36" dirty="0">
                <a:solidFill>
                  <a:srgbClr val="040506"/>
                </a:solidFill>
                <a:latin typeface="Montserrat Classic"/>
              </a:rPr>
              <a:t>XGBoost</a:t>
            </a:r>
          </a:p>
        </p:txBody>
      </p:sp>
      <p:sp>
        <p:nvSpPr>
          <p:cNvPr id="41" name="TextBox 41"/>
          <p:cNvSpPr txBox="1"/>
          <p:nvPr/>
        </p:nvSpPr>
        <p:spPr>
          <a:xfrm>
            <a:off x="13486444" y="1509097"/>
            <a:ext cx="4268156" cy="1931619"/>
          </a:xfrm>
          <a:prstGeom prst="rect">
            <a:avLst/>
          </a:prstGeom>
        </p:spPr>
        <p:txBody>
          <a:bodyPr wrap="square" lIns="0" tIns="0" rIns="0" bIns="0" rtlCol="0" anchor="t">
            <a:spAutoFit/>
          </a:bodyPr>
          <a:lstStyle/>
          <a:p>
            <a:pPr algn="ctr">
              <a:lnSpc>
                <a:spcPts val="1886"/>
              </a:lnSpc>
            </a:pPr>
            <a:r>
              <a:rPr lang="en-US" sz="1367" spc="133" dirty="0">
                <a:solidFill>
                  <a:srgbClr val="040506"/>
                </a:solidFill>
                <a:latin typeface="Montserrat Light"/>
              </a:rPr>
              <a:t>SVM for three-class churn classification uses "one-vs-one" or "one-vs-the-rest," creating binary classifiers for class pairs or treating each class individually. Trained on labeled data with features reflecting customer behavior, SVM seeks decision boundaries maximizing class separation.</a:t>
            </a:r>
          </a:p>
        </p:txBody>
      </p:sp>
      <p:sp>
        <p:nvSpPr>
          <p:cNvPr id="42" name="TextBox 42"/>
          <p:cNvSpPr txBox="1"/>
          <p:nvPr/>
        </p:nvSpPr>
        <p:spPr>
          <a:xfrm>
            <a:off x="15547390" y="930408"/>
            <a:ext cx="1986653" cy="426288"/>
          </a:xfrm>
          <a:prstGeom prst="rect">
            <a:avLst/>
          </a:prstGeom>
        </p:spPr>
        <p:txBody>
          <a:bodyPr lIns="0" tIns="0" rIns="0" bIns="0" rtlCol="0" anchor="t">
            <a:spAutoFit/>
          </a:bodyPr>
          <a:lstStyle/>
          <a:p>
            <a:pPr algn="ctr">
              <a:lnSpc>
                <a:spcPts val="3591"/>
              </a:lnSpc>
            </a:pPr>
            <a:r>
              <a:rPr lang="en-US" sz="2602" spc="36" dirty="0">
                <a:solidFill>
                  <a:srgbClr val="040506"/>
                </a:solidFill>
                <a:latin typeface="Montserrat Classic"/>
              </a:rPr>
              <a:t>SVM</a:t>
            </a:r>
          </a:p>
        </p:txBody>
      </p:sp>
      <p:sp>
        <p:nvSpPr>
          <p:cNvPr id="43" name="TextBox 30">
            <a:extLst>
              <a:ext uri="{FF2B5EF4-FFF2-40B4-BE49-F238E27FC236}">
                <a16:creationId xmlns:a16="http://schemas.microsoft.com/office/drawing/2014/main" id="{C8AE63C4-DAFE-0AD1-4E04-E30D94E83EA4}"/>
              </a:ext>
            </a:extLst>
          </p:cNvPr>
          <p:cNvSpPr txBox="1"/>
          <p:nvPr/>
        </p:nvSpPr>
        <p:spPr>
          <a:xfrm rot="16200000">
            <a:off x="-3289252" y="4839033"/>
            <a:ext cx="8632693" cy="815441"/>
          </a:xfrm>
          <a:prstGeom prst="rect">
            <a:avLst/>
          </a:prstGeom>
          <a:solidFill>
            <a:schemeClr val="tx1"/>
          </a:solidFill>
        </p:spPr>
        <p:txBody>
          <a:bodyPr wrap="square" lIns="0" tIns="0" rIns="0" bIns="0" rtlCol="0" anchor="t">
            <a:spAutoFit/>
          </a:bodyPr>
          <a:lstStyle/>
          <a:p>
            <a:pPr marL="0" lvl="0" indent="0" algn="ctr">
              <a:lnSpc>
                <a:spcPts val="6548"/>
              </a:lnSpc>
              <a:spcBef>
                <a:spcPct val="0"/>
              </a:spcBef>
            </a:pPr>
            <a:r>
              <a:rPr lang="en-US" sz="4745" u="none" strike="noStrike" spc="37" dirty="0">
                <a:solidFill>
                  <a:schemeClr val="bg1"/>
                </a:solidFill>
                <a:latin typeface="Archivo Black"/>
              </a:rPr>
              <a:t>MODE</a:t>
            </a:r>
            <a:r>
              <a:rPr lang="en-US" sz="4745" spc="37" dirty="0">
                <a:solidFill>
                  <a:schemeClr val="bg1"/>
                </a:solidFill>
                <a:latin typeface="Archivo Black"/>
              </a:rPr>
              <a:t>LLING</a:t>
            </a:r>
            <a:endParaRPr lang="en-US" sz="4745" u="none" strike="noStrike" spc="37" dirty="0">
              <a:solidFill>
                <a:schemeClr val="bg1"/>
              </a:solidFill>
              <a:latin typeface="Archivo Black"/>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767840" y="3603602"/>
            <a:ext cx="219456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767840" y="5528564"/>
            <a:ext cx="2194560" cy="507624"/>
            <a:chOff x="0" y="0"/>
            <a:chExt cx="812800" cy="13369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000" dirty="0">
                  <a:solidFill>
                    <a:srgbClr val="FFFFFF"/>
                  </a:solidFill>
                  <a:latin typeface="Montserrat Classic"/>
                </a:rPr>
                <a:t>Logistic Reg</a:t>
              </a:r>
            </a:p>
          </p:txBody>
        </p:sp>
      </p:grpSp>
      <p:grpSp>
        <p:nvGrpSpPr>
          <p:cNvPr id="12" name="Group 12"/>
          <p:cNvGrpSpPr/>
          <p:nvPr/>
        </p:nvGrpSpPr>
        <p:grpSpPr>
          <a:xfrm>
            <a:off x="4282440" y="3603602"/>
            <a:ext cx="219456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4282440" y="5528564"/>
            <a:ext cx="2194560" cy="507624"/>
            <a:chOff x="0" y="0"/>
            <a:chExt cx="812800" cy="133695"/>
          </a:xfrm>
        </p:grpSpPr>
        <p:sp>
          <p:nvSpPr>
            <p:cNvPr id="16" name="Freeform 16"/>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17" name="TextBox 17"/>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000" dirty="0">
                  <a:solidFill>
                    <a:srgbClr val="FFFFFF"/>
                  </a:solidFill>
                  <a:latin typeface="Montserrat Classic"/>
                </a:rPr>
                <a:t>Naïve Bayes</a:t>
              </a:r>
            </a:p>
          </p:txBody>
        </p:sp>
      </p:grpSp>
      <p:grpSp>
        <p:nvGrpSpPr>
          <p:cNvPr id="18" name="Group 18"/>
          <p:cNvGrpSpPr/>
          <p:nvPr/>
        </p:nvGrpSpPr>
        <p:grpSpPr>
          <a:xfrm>
            <a:off x="6797040" y="3603602"/>
            <a:ext cx="219456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6797040" y="5528564"/>
            <a:ext cx="2194560" cy="507624"/>
            <a:chOff x="0" y="0"/>
            <a:chExt cx="812800" cy="133695"/>
          </a:xfrm>
        </p:grpSpPr>
        <p:sp>
          <p:nvSpPr>
            <p:cNvPr id="22" name="Freeform 2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23" name="TextBox 2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000" dirty="0">
                  <a:solidFill>
                    <a:srgbClr val="FFFFFF"/>
                  </a:solidFill>
                  <a:latin typeface="Montserrat Classic"/>
                </a:rPr>
                <a:t>Decision Tree</a:t>
              </a:r>
            </a:p>
          </p:txBody>
        </p:sp>
      </p:grpSp>
      <p:grpSp>
        <p:nvGrpSpPr>
          <p:cNvPr id="24" name="Group 24"/>
          <p:cNvGrpSpPr/>
          <p:nvPr/>
        </p:nvGrpSpPr>
        <p:grpSpPr>
          <a:xfrm>
            <a:off x="9311640" y="3603602"/>
            <a:ext cx="219456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9311640" y="5528564"/>
            <a:ext cx="2194560" cy="507624"/>
            <a:chOff x="0" y="0"/>
            <a:chExt cx="812800" cy="133695"/>
          </a:xfrm>
        </p:grpSpPr>
        <p:sp>
          <p:nvSpPr>
            <p:cNvPr id="28" name="Freeform 28"/>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29" name="TextBox 29"/>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000" dirty="0">
                  <a:solidFill>
                    <a:srgbClr val="FFFFFF"/>
                  </a:solidFill>
                  <a:latin typeface="Montserrat Classic"/>
                </a:rPr>
                <a:t>Random Forest</a:t>
              </a:r>
            </a:p>
          </p:txBody>
        </p:sp>
      </p:grpSp>
      <p:sp>
        <p:nvSpPr>
          <p:cNvPr id="30" name="TextBox 30"/>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010101"/>
                </a:solidFill>
                <a:latin typeface="Archivo Black"/>
              </a:rPr>
              <a:t>CONFUSION MATRIX</a:t>
            </a:r>
          </a:p>
        </p:txBody>
      </p:sp>
      <p:grpSp>
        <p:nvGrpSpPr>
          <p:cNvPr id="39" name="Group 18">
            <a:extLst>
              <a:ext uri="{FF2B5EF4-FFF2-40B4-BE49-F238E27FC236}">
                <a16:creationId xmlns:a16="http://schemas.microsoft.com/office/drawing/2014/main" id="{CF3FC91B-5EE3-CF19-D27E-01308302669B}"/>
              </a:ext>
            </a:extLst>
          </p:cNvPr>
          <p:cNvGrpSpPr/>
          <p:nvPr/>
        </p:nvGrpSpPr>
        <p:grpSpPr>
          <a:xfrm>
            <a:off x="11826240" y="3619500"/>
            <a:ext cx="2194560" cy="4784036"/>
            <a:chOff x="0" y="0"/>
            <a:chExt cx="812800" cy="1259993"/>
          </a:xfrm>
        </p:grpSpPr>
        <p:sp>
          <p:nvSpPr>
            <p:cNvPr id="40" name="Freeform 19">
              <a:extLst>
                <a:ext uri="{FF2B5EF4-FFF2-40B4-BE49-F238E27FC236}">
                  <a16:creationId xmlns:a16="http://schemas.microsoft.com/office/drawing/2014/main" id="{2B8712DB-06C6-DB4B-29C9-1A934324FBD8}"/>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41" name="TextBox 20">
              <a:extLst>
                <a:ext uri="{FF2B5EF4-FFF2-40B4-BE49-F238E27FC236}">
                  <a16:creationId xmlns:a16="http://schemas.microsoft.com/office/drawing/2014/main" id="{5857FD29-7232-E328-83F8-1D39B49DD489}"/>
                </a:ext>
              </a:extLst>
            </p:cNvPr>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42" name="Group 21">
            <a:extLst>
              <a:ext uri="{FF2B5EF4-FFF2-40B4-BE49-F238E27FC236}">
                <a16:creationId xmlns:a16="http://schemas.microsoft.com/office/drawing/2014/main" id="{E187AA1C-1AC4-A5B7-DE83-B484409B6B71}"/>
              </a:ext>
            </a:extLst>
          </p:cNvPr>
          <p:cNvGrpSpPr/>
          <p:nvPr/>
        </p:nvGrpSpPr>
        <p:grpSpPr>
          <a:xfrm>
            <a:off x="11826240" y="5544462"/>
            <a:ext cx="2194560" cy="507624"/>
            <a:chOff x="0" y="0"/>
            <a:chExt cx="812800" cy="133695"/>
          </a:xfrm>
        </p:grpSpPr>
        <p:sp>
          <p:nvSpPr>
            <p:cNvPr id="43" name="Freeform 22">
              <a:extLst>
                <a:ext uri="{FF2B5EF4-FFF2-40B4-BE49-F238E27FC236}">
                  <a16:creationId xmlns:a16="http://schemas.microsoft.com/office/drawing/2014/main" id="{4F9CF418-8757-DC30-ED16-2B23BCEF5989}"/>
                </a:ext>
              </a:extLst>
            </p:cNvPr>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44" name="TextBox 23">
              <a:extLst>
                <a:ext uri="{FF2B5EF4-FFF2-40B4-BE49-F238E27FC236}">
                  <a16:creationId xmlns:a16="http://schemas.microsoft.com/office/drawing/2014/main" id="{12B0E5DF-A5BF-B7EA-AB25-BB294B9B8696}"/>
                </a:ext>
              </a:extLst>
            </p:cNvPr>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000" dirty="0">
                  <a:solidFill>
                    <a:srgbClr val="FFFFFF"/>
                  </a:solidFill>
                  <a:latin typeface="Montserrat Classic"/>
                </a:rPr>
                <a:t>XGBoost</a:t>
              </a:r>
            </a:p>
          </p:txBody>
        </p:sp>
      </p:grpSp>
      <p:grpSp>
        <p:nvGrpSpPr>
          <p:cNvPr id="45" name="Group 24">
            <a:extLst>
              <a:ext uri="{FF2B5EF4-FFF2-40B4-BE49-F238E27FC236}">
                <a16:creationId xmlns:a16="http://schemas.microsoft.com/office/drawing/2014/main" id="{546451B0-FE94-6560-899E-FCDFE5D00FB4}"/>
              </a:ext>
            </a:extLst>
          </p:cNvPr>
          <p:cNvGrpSpPr/>
          <p:nvPr/>
        </p:nvGrpSpPr>
        <p:grpSpPr>
          <a:xfrm>
            <a:off x="14340840" y="3619500"/>
            <a:ext cx="2194560" cy="4784036"/>
            <a:chOff x="0" y="0"/>
            <a:chExt cx="812800" cy="1259993"/>
          </a:xfrm>
        </p:grpSpPr>
        <p:sp>
          <p:nvSpPr>
            <p:cNvPr id="46" name="Freeform 25">
              <a:extLst>
                <a:ext uri="{FF2B5EF4-FFF2-40B4-BE49-F238E27FC236}">
                  <a16:creationId xmlns:a16="http://schemas.microsoft.com/office/drawing/2014/main" id="{62DDA94D-A46D-DDC2-B6E3-C70482CC75AA}"/>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id="47" name="TextBox 26">
              <a:extLst>
                <a:ext uri="{FF2B5EF4-FFF2-40B4-BE49-F238E27FC236}">
                  <a16:creationId xmlns:a16="http://schemas.microsoft.com/office/drawing/2014/main" id="{E14A1D0F-D429-DA52-EBEC-BEBBDDBD2607}"/>
                </a:ext>
              </a:extLst>
            </p:cNvPr>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48" name="Group 27">
            <a:extLst>
              <a:ext uri="{FF2B5EF4-FFF2-40B4-BE49-F238E27FC236}">
                <a16:creationId xmlns:a16="http://schemas.microsoft.com/office/drawing/2014/main" id="{64983401-0BF9-ACC4-2B43-DCA88F2FF278}"/>
              </a:ext>
            </a:extLst>
          </p:cNvPr>
          <p:cNvGrpSpPr/>
          <p:nvPr/>
        </p:nvGrpSpPr>
        <p:grpSpPr>
          <a:xfrm>
            <a:off x="14340840" y="5544462"/>
            <a:ext cx="2194560" cy="507624"/>
            <a:chOff x="0" y="0"/>
            <a:chExt cx="812800" cy="133695"/>
          </a:xfrm>
        </p:grpSpPr>
        <p:sp>
          <p:nvSpPr>
            <p:cNvPr id="49" name="Freeform 28">
              <a:extLst>
                <a:ext uri="{FF2B5EF4-FFF2-40B4-BE49-F238E27FC236}">
                  <a16:creationId xmlns:a16="http://schemas.microsoft.com/office/drawing/2014/main" id="{5666139B-3D5B-17D0-25EA-F890FD811AFE}"/>
                </a:ext>
              </a:extLst>
            </p:cNvPr>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sp>
        <p:sp>
          <p:nvSpPr>
            <p:cNvPr id="50" name="TextBox 29">
              <a:extLst>
                <a:ext uri="{FF2B5EF4-FFF2-40B4-BE49-F238E27FC236}">
                  <a16:creationId xmlns:a16="http://schemas.microsoft.com/office/drawing/2014/main" id="{E345C68B-C6C7-CBCC-6B8A-203725C55E11}"/>
                </a:ext>
              </a:extLst>
            </p:cNvPr>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000" dirty="0">
                  <a:solidFill>
                    <a:srgbClr val="FFFFFF"/>
                  </a:solidFill>
                  <a:latin typeface="Montserrat Classic"/>
                </a:rPr>
                <a:t>SVM</a:t>
              </a:r>
            </a:p>
          </p:txBody>
        </p:sp>
      </p:grpSp>
      <p:sp>
        <p:nvSpPr>
          <p:cNvPr id="54" name="Freeform 37">
            <a:extLst>
              <a:ext uri="{FF2B5EF4-FFF2-40B4-BE49-F238E27FC236}">
                <a16:creationId xmlns:a16="http://schemas.microsoft.com/office/drawing/2014/main" id="{ADA48110-7F0B-1D93-3866-79EFC67F2FA9}"/>
              </a:ext>
            </a:extLst>
          </p:cNvPr>
          <p:cNvSpPr/>
          <p:nvPr/>
        </p:nvSpPr>
        <p:spPr>
          <a:xfrm>
            <a:off x="14956081" y="4131611"/>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5" name="Freeform 37">
            <a:extLst>
              <a:ext uri="{FF2B5EF4-FFF2-40B4-BE49-F238E27FC236}">
                <a16:creationId xmlns:a16="http://schemas.microsoft.com/office/drawing/2014/main" id="{FFBD9B0B-3432-4206-AAA5-059D399C7C8A}"/>
              </a:ext>
            </a:extLst>
          </p:cNvPr>
          <p:cNvSpPr/>
          <p:nvPr/>
        </p:nvSpPr>
        <p:spPr>
          <a:xfrm>
            <a:off x="12441481" y="4128213"/>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6" name="Freeform 37">
            <a:extLst>
              <a:ext uri="{FF2B5EF4-FFF2-40B4-BE49-F238E27FC236}">
                <a16:creationId xmlns:a16="http://schemas.microsoft.com/office/drawing/2014/main" id="{4A075C1D-CAEA-8E0D-F73B-B1216BC722AA}"/>
              </a:ext>
            </a:extLst>
          </p:cNvPr>
          <p:cNvSpPr/>
          <p:nvPr/>
        </p:nvSpPr>
        <p:spPr>
          <a:xfrm>
            <a:off x="2344647" y="4129028"/>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8" name="Freeform 37">
            <a:extLst>
              <a:ext uri="{FF2B5EF4-FFF2-40B4-BE49-F238E27FC236}">
                <a16:creationId xmlns:a16="http://schemas.microsoft.com/office/drawing/2014/main" id="{88278119-6FE5-1C71-BCC0-7EBA0BE655B7}"/>
              </a:ext>
            </a:extLst>
          </p:cNvPr>
          <p:cNvSpPr/>
          <p:nvPr/>
        </p:nvSpPr>
        <p:spPr>
          <a:xfrm>
            <a:off x="9866873" y="4129028"/>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9" name="Freeform 37">
            <a:extLst>
              <a:ext uri="{FF2B5EF4-FFF2-40B4-BE49-F238E27FC236}">
                <a16:creationId xmlns:a16="http://schemas.microsoft.com/office/drawing/2014/main" id="{15D2BB27-3127-B948-55A4-62AA2FC6DA40}"/>
              </a:ext>
            </a:extLst>
          </p:cNvPr>
          <p:cNvSpPr/>
          <p:nvPr/>
        </p:nvSpPr>
        <p:spPr>
          <a:xfrm>
            <a:off x="7412281" y="4129028"/>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0" name="Freeform 37">
            <a:extLst>
              <a:ext uri="{FF2B5EF4-FFF2-40B4-BE49-F238E27FC236}">
                <a16:creationId xmlns:a16="http://schemas.microsoft.com/office/drawing/2014/main" id="{FA504CB3-E3F2-AFB4-745D-FA1EF4A3E108}"/>
              </a:ext>
            </a:extLst>
          </p:cNvPr>
          <p:cNvSpPr/>
          <p:nvPr/>
        </p:nvSpPr>
        <p:spPr>
          <a:xfrm>
            <a:off x="4897681" y="4129028"/>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5" name="Table 34">
            <a:extLst>
              <a:ext uri="{FF2B5EF4-FFF2-40B4-BE49-F238E27FC236}">
                <a16:creationId xmlns:a16="http://schemas.microsoft.com/office/drawing/2014/main" id="{409DF9D6-C56D-E7AD-3855-C648A42119E3}"/>
              </a:ext>
            </a:extLst>
          </p:cNvPr>
          <p:cNvGraphicFramePr>
            <a:graphicFrameLocks noGrp="1"/>
          </p:cNvGraphicFramePr>
          <p:nvPr>
            <p:extLst>
              <p:ext uri="{D42A27DB-BD31-4B8C-83A1-F6EECF244321}">
                <p14:modId xmlns:p14="http://schemas.microsoft.com/office/powerpoint/2010/main" val="2050968436"/>
              </p:ext>
            </p:extLst>
          </p:nvPr>
        </p:nvGraphicFramePr>
        <p:xfrm>
          <a:off x="1950720" y="6297513"/>
          <a:ext cx="1828800" cy="1828800"/>
        </p:xfrm>
        <a:graphic>
          <a:graphicData uri="http://schemas.openxmlformats.org/drawingml/2006/table">
            <a:tbl>
              <a:tblPr bandRow="1">
                <a:tableStyleId>{073A0DAA-6AF3-43AB-8588-CEC1D06C72B9}</a:tableStyleId>
              </a:tblPr>
              <a:tblGrid>
                <a:gridCol w="609600">
                  <a:extLst>
                    <a:ext uri="{9D8B030D-6E8A-4147-A177-3AD203B41FA5}">
                      <a16:colId xmlns:a16="http://schemas.microsoft.com/office/drawing/2014/main" val="664216893"/>
                    </a:ext>
                  </a:extLst>
                </a:gridCol>
                <a:gridCol w="609600">
                  <a:extLst>
                    <a:ext uri="{9D8B030D-6E8A-4147-A177-3AD203B41FA5}">
                      <a16:colId xmlns:a16="http://schemas.microsoft.com/office/drawing/2014/main" val="1647898066"/>
                    </a:ext>
                  </a:extLst>
                </a:gridCol>
                <a:gridCol w="609600">
                  <a:extLst>
                    <a:ext uri="{9D8B030D-6E8A-4147-A177-3AD203B41FA5}">
                      <a16:colId xmlns:a16="http://schemas.microsoft.com/office/drawing/2014/main" val="4174672889"/>
                    </a:ext>
                  </a:extLst>
                </a:gridCol>
              </a:tblGrid>
              <a:tr h="609600">
                <a:tc>
                  <a:txBody>
                    <a:bodyPr/>
                    <a:lstStyle/>
                    <a:p>
                      <a:pPr algn="ctr"/>
                      <a:r>
                        <a:rPr lang="en-US" dirty="0"/>
                        <a:t>244</a:t>
                      </a:r>
                    </a:p>
                  </a:txBody>
                  <a:tcPr anchor="ctr"/>
                </a:tc>
                <a:tc>
                  <a:txBody>
                    <a:bodyPr/>
                    <a:lstStyle/>
                    <a:p>
                      <a:pPr algn="ctr"/>
                      <a:r>
                        <a:rPr lang="en-US" dirty="0"/>
                        <a:t>4</a:t>
                      </a:r>
                    </a:p>
                  </a:txBody>
                  <a:tcPr anchor="ctr"/>
                </a:tc>
                <a:tc>
                  <a:txBody>
                    <a:bodyPr/>
                    <a:lstStyle/>
                    <a:p>
                      <a:pPr algn="ctr"/>
                      <a:r>
                        <a:rPr lang="en-US" dirty="0"/>
                        <a:t>100</a:t>
                      </a:r>
                    </a:p>
                  </a:txBody>
                  <a:tcPr anchor="ctr"/>
                </a:tc>
                <a:extLst>
                  <a:ext uri="{0D108BD9-81ED-4DB2-BD59-A6C34878D82A}">
                    <a16:rowId xmlns:a16="http://schemas.microsoft.com/office/drawing/2014/main" val="1960121442"/>
                  </a:ext>
                </a:extLst>
              </a:tr>
              <a:tr h="609600">
                <a:tc>
                  <a:txBody>
                    <a:bodyPr/>
                    <a:lstStyle/>
                    <a:p>
                      <a:pPr algn="ctr"/>
                      <a:r>
                        <a:rPr lang="en-US" dirty="0"/>
                        <a:t>18</a:t>
                      </a:r>
                    </a:p>
                  </a:txBody>
                  <a:tcPr anchor="ctr"/>
                </a:tc>
                <a:tc>
                  <a:txBody>
                    <a:bodyPr/>
                    <a:lstStyle/>
                    <a:p>
                      <a:pPr algn="ctr"/>
                      <a:r>
                        <a:rPr lang="en-US" dirty="0"/>
                        <a:t>13</a:t>
                      </a:r>
                    </a:p>
                  </a:txBody>
                  <a:tcPr anchor="ctr"/>
                </a:tc>
                <a:tc>
                  <a:txBody>
                    <a:bodyPr/>
                    <a:lstStyle/>
                    <a:p>
                      <a:pPr algn="ctr"/>
                      <a:r>
                        <a:rPr lang="en-US" dirty="0"/>
                        <a:t>19</a:t>
                      </a:r>
                    </a:p>
                  </a:txBody>
                  <a:tcPr anchor="ctr"/>
                </a:tc>
                <a:extLst>
                  <a:ext uri="{0D108BD9-81ED-4DB2-BD59-A6C34878D82A}">
                    <a16:rowId xmlns:a16="http://schemas.microsoft.com/office/drawing/2014/main" val="2232923575"/>
                  </a:ext>
                </a:extLst>
              </a:tr>
              <a:tr h="609600">
                <a:tc>
                  <a:txBody>
                    <a:bodyPr/>
                    <a:lstStyle/>
                    <a:p>
                      <a:pPr algn="ctr"/>
                      <a:r>
                        <a:rPr lang="en-US" dirty="0"/>
                        <a:t>73</a:t>
                      </a:r>
                    </a:p>
                  </a:txBody>
                  <a:tcPr anchor="ctr"/>
                </a:tc>
                <a:tc>
                  <a:txBody>
                    <a:bodyPr/>
                    <a:lstStyle/>
                    <a:p>
                      <a:pPr algn="ctr"/>
                      <a:r>
                        <a:rPr lang="en-US" dirty="0"/>
                        <a:t>0</a:t>
                      </a:r>
                    </a:p>
                  </a:txBody>
                  <a:tcPr anchor="ctr"/>
                </a:tc>
                <a:tc>
                  <a:txBody>
                    <a:bodyPr/>
                    <a:lstStyle/>
                    <a:p>
                      <a:pPr algn="ctr"/>
                      <a:r>
                        <a:rPr lang="en-US" dirty="0"/>
                        <a:t>496</a:t>
                      </a:r>
                    </a:p>
                  </a:txBody>
                  <a:tcPr anchor="ctr"/>
                </a:tc>
                <a:extLst>
                  <a:ext uri="{0D108BD9-81ED-4DB2-BD59-A6C34878D82A}">
                    <a16:rowId xmlns:a16="http://schemas.microsoft.com/office/drawing/2014/main" val="445443454"/>
                  </a:ext>
                </a:extLst>
              </a:tr>
            </a:tbl>
          </a:graphicData>
        </a:graphic>
      </p:graphicFrame>
      <p:graphicFrame>
        <p:nvGraphicFramePr>
          <p:cNvPr id="36" name="Table 35">
            <a:extLst>
              <a:ext uri="{FF2B5EF4-FFF2-40B4-BE49-F238E27FC236}">
                <a16:creationId xmlns:a16="http://schemas.microsoft.com/office/drawing/2014/main" id="{13E98743-FAE8-A37E-63F1-D46350D6D0DB}"/>
              </a:ext>
            </a:extLst>
          </p:cNvPr>
          <p:cNvGraphicFramePr>
            <a:graphicFrameLocks noGrp="1"/>
          </p:cNvGraphicFramePr>
          <p:nvPr>
            <p:extLst>
              <p:ext uri="{D42A27DB-BD31-4B8C-83A1-F6EECF244321}">
                <p14:modId xmlns:p14="http://schemas.microsoft.com/office/powerpoint/2010/main" val="3733892602"/>
              </p:ext>
            </p:extLst>
          </p:nvPr>
        </p:nvGraphicFramePr>
        <p:xfrm>
          <a:off x="4465320" y="6312222"/>
          <a:ext cx="1828800" cy="1828800"/>
        </p:xfrm>
        <a:graphic>
          <a:graphicData uri="http://schemas.openxmlformats.org/drawingml/2006/table">
            <a:tbl>
              <a:tblPr bandRow="1">
                <a:tableStyleId>{073A0DAA-6AF3-43AB-8588-CEC1D06C72B9}</a:tableStyleId>
              </a:tblPr>
              <a:tblGrid>
                <a:gridCol w="609600">
                  <a:extLst>
                    <a:ext uri="{9D8B030D-6E8A-4147-A177-3AD203B41FA5}">
                      <a16:colId xmlns:a16="http://schemas.microsoft.com/office/drawing/2014/main" val="664216893"/>
                    </a:ext>
                  </a:extLst>
                </a:gridCol>
                <a:gridCol w="609600">
                  <a:extLst>
                    <a:ext uri="{9D8B030D-6E8A-4147-A177-3AD203B41FA5}">
                      <a16:colId xmlns:a16="http://schemas.microsoft.com/office/drawing/2014/main" val="1647898066"/>
                    </a:ext>
                  </a:extLst>
                </a:gridCol>
                <a:gridCol w="609600">
                  <a:extLst>
                    <a:ext uri="{9D8B030D-6E8A-4147-A177-3AD203B41FA5}">
                      <a16:colId xmlns:a16="http://schemas.microsoft.com/office/drawing/2014/main" val="4174672889"/>
                    </a:ext>
                  </a:extLst>
                </a:gridCol>
              </a:tblGrid>
              <a:tr h="609600">
                <a:tc>
                  <a:txBody>
                    <a:bodyPr/>
                    <a:lstStyle/>
                    <a:p>
                      <a:pPr algn="ctr"/>
                      <a:r>
                        <a:rPr lang="en-US" dirty="0"/>
                        <a:t>169</a:t>
                      </a:r>
                    </a:p>
                  </a:txBody>
                  <a:tcPr anchor="ctr"/>
                </a:tc>
                <a:tc>
                  <a:txBody>
                    <a:bodyPr/>
                    <a:lstStyle/>
                    <a:p>
                      <a:pPr algn="ctr"/>
                      <a:r>
                        <a:rPr lang="en-US" dirty="0"/>
                        <a:t>92</a:t>
                      </a:r>
                    </a:p>
                  </a:txBody>
                  <a:tcPr anchor="ctr"/>
                </a:tc>
                <a:tc>
                  <a:txBody>
                    <a:bodyPr/>
                    <a:lstStyle/>
                    <a:p>
                      <a:pPr algn="ctr"/>
                      <a:r>
                        <a:rPr lang="en-US" dirty="0"/>
                        <a:t>87</a:t>
                      </a:r>
                    </a:p>
                  </a:txBody>
                  <a:tcPr anchor="ctr"/>
                </a:tc>
                <a:extLst>
                  <a:ext uri="{0D108BD9-81ED-4DB2-BD59-A6C34878D82A}">
                    <a16:rowId xmlns:a16="http://schemas.microsoft.com/office/drawing/2014/main" val="1960121442"/>
                  </a:ext>
                </a:extLst>
              </a:tr>
              <a:tr h="609600">
                <a:tc>
                  <a:txBody>
                    <a:bodyPr/>
                    <a:lstStyle/>
                    <a:p>
                      <a:pPr algn="ctr"/>
                      <a:r>
                        <a:rPr lang="en-US" dirty="0"/>
                        <a:t>18</a:t>
                      </a:r>
                    </a:p>
                  </a:txBody>
                  <a:tcPr anchor="ctr"/>
                </a:tc>
                <a:tc>
                  <a:txBody>
                    <a:bodyPr/>
                    <a:lstStyle/>
                    <a:p>
                      <a:pPr algn="ctr"/>
                      <a:r>
                        <a:rPr lang="en-US" dirty="0"/>
                        <a:t>15</a:t>
                      </a:r>
                    </a:p>
                  </a:txBody>
                  <a:tcPr anchor="ctr"/>
                </a:tc>
                <a:tc>
                  <a:txBody>
                    <a:bodyPr/>
                    <a:lstStyle/>
                    <a:p>
                      <a:pPr algn="ctr"/>
                      <a:r>
                        <a:rPr lang="en-US" dirty="0"/>
                        <a:t>17</a:t>
                      </a:r>
                    </a:p>
                  </a:txBody>
                  <a:tcPr anchor="ctr"/>
                </a:tc>
                <a:extLst>
                  <a:ext uri="{0D108BD9-81ED-4DB2-BD59-A6C34878D82A}">
                    <a16:rowId xmlns:a16="http://schemas.microsoft.com/office/drawing/2014/main" val="2232923575"/>
                  </a:ext>
                </a:extLst>
              </a:tr>
              <a:tr h="609600">
                <a:tc>
                  <a:txBody>
                    <a:bodyPr/>
                    <a:lstStyle/>
                    <a:p>
                      <a:pPr algn="ctr"/>
                      <a:r>
                        <a:rPr lang="en-US" dirty="0"/>
                        <a:t>359</a:t>
                      </a:r>
                    </a:p>
                  </a:txBody>
                  <a:tcPr anchor="ctr"/>
                </a:tc>
                <a:tc>
                  <a:txBody>
                    <a:bodyPr/>
                    <a:lstStyle/>
                    <a:p>
                      <a:pPr algn="ctr"/>
                      <a:r>
                        <a:rPr lang="en-US" dirty="0"/>
                        <a:t>64</a:t>
                      </a:r>
                    </a:p>
                  </a:txBody>
                  <a:tcPr anchor="ctr"/>
                </a:tc>
                <a:tc>
                  <a:txBody>
                    <a:bodyPr/>
                    <a:lstStyle/>
                    <a:p>
                      <a:pPr algn="ctr"/>
                      <a:r>
                        <a:rPr lang="en-US" dirty="0"/>
                        <a:t>146</a:t>
                      </a:r>
                    </a:p>
                  </a:txBody>
                  <a:tcPr anchor="ctr"/>
                </a:tc>
                <a:extLst>
                  <a:ext uri="{0D108BD9-81ED-4DB2-BD59-A6C34878D82A}">
                    <a16:rowId xmlns:a16="http://schemas.microsoft.com/office/drawing/2014/main" val="445443454"/>
                  </a:ext>
                </a:extLst>
              </a:tr>
            </a:tbl>
          </a:graphicData>
        </a:graphic>
      </p:graphicFrame>
      <p:graphicFrame>
        <p:nvGraphicFramePr>
          <p:cNvPr id="37" name="Table 36">
            <a:extLst>
              <a:ext uri="{FF2B5EF4-FFF2-40B4-BE49-F238E27FC236}">
                <a16:creationId xmlns:a16="http://schemas.microsoft.com/office/drawing/2014/main" id="{5A8CC917-37A0-0056-22F0-CF1AC677B49E}"/>
              </a:ext>
            </a:extLst>
          </p:cNvPr>
          <p:cNvGraphicFramePr>
            <a:graphicFrameLocks noGrp="1"/>
          </p:cNvGraphicFramePr>
          <p:nvPr>
            <p:extLst>
              <p:ext uri="{D42A27DB-BD31-4B8C-83A1-F6EECF244321}">
                <p14:modId xmlns:p14="http://schemas.microsoft.com/office/powerpoint/2010/main" val="1997830301"/>
              </p:ext>
            </p:extLst>
          </p:nvPr>
        </p:nvGraphicFramePr>
        <p:xfrm>
          <a:off x="6979920" y="6312222"/>
          <a:ext cx="1828800" cy="1828800"/>
        </p:xfrm>
        <a:graphic>
          <a:graphicData uri="http://schemas.openxmlformats.org/drawingml/2006/table">
            <a:tbl>
              <a:tblPr bandRow="1">
                <a:tableStyleId>{073A0DAA-6AF3-43AB-8588-CEC1D06C72B9}</a:tableStyleId>
              </a:tblPr>
              <a:tblGrid>
                <a:gridCol w="609600">
                  <a:extLst>
                    <a:ext uri="{9D8B030D-6E8A-4147-A177-3AD203B41FA5}">
                      <a16:colId xmlns:a16="http://schemas.microsoft.com/office/drawing/2014/main" val="664216893"/>
                    </a:ext>
                  </a:extLst>
                </a:gridCol>
                <a:gridCol w="609600">
                  <a:extLst>
                    <a:ext uri="{9D8B030D-6E8A-4147-A177-3AD203B41FA5}">
                      <a16:colId xmlns:a16="http://schemas.microsoft.com/office/drawing/2014/main" val="1647898066"/>
                    </a:ext>
                  </a:extLst>
                </a:gridCol>
                <a:gridCol w="609600">
                  <a:extLst>
                    <a:ext uri="{9D8B030D-6E8A-4147-A177-3AD203B41FA5}">
                      <a16:colId xmlns:a16="http://schemas.microsoft.com/office/drawing/2014/main" val="4174672889"/>
                    </a:ext>
                  </a:extLst>
                </a:gridCol>
              </a:tblGrid>
              <a:tr h="609600">
                <a:tc>
                  <a:txBody>
                    <a:bodyPr/>
                    <a:lstStyle/>
                    <a:p>
                      <a:pPr algn="ctr"/>
                      <a:r>
                        <a:rPr lang="en-US" dirty="0"/>
                        <a:t>214</a:t>
                      </a:r>
                    </a:p>
                  </a:txBody>
                  <a:tcPr anchor="ctr"/>
                </a:tc>
                <a:tc>
                  <a:txBody>
                    <a:bodyPr/>
                    <a:lstStyle/>
                    <a:p>
                      <a:pPr algn="ctr"/>
                      <a:r>
                        <a:rPr lang="en-US" dirty="0"/>
                        <a:t>22</a:t>
                      </a:r>
                    </a:p>
                  </a:txBody>
                  <a:tcPr anchor="ctr"/>
                </a:tc>
                <a:tc>
                  <a:txBody>
                    <a:bodyPr/>
                    <a:lstStyle/>
                    <a:p>
                      <a:pPr algn="ctr"/>
                      <a:r>
                        <a:rPr lang="en-US" dirty="0"/>
                        <a:t>112</a:t>
                      </a:r>
                    </a:p>
                  </a:txBody>
                  <a:tcPr anchor="ctr"/>
                </a:tc>
                <a:extLst>
                  <a:ext uri="{0D108BD9-81ED-4DB2-BD59-A6C34878D82A}">
                    <a16:rowId xmlns:a16="http://schemas.microsoft.com/office/drawing/2014/main" val="1960121442"/>
                  </a:ext>
                </a:extLst>
              </a:tr>
              <a:tr h="609600">
                <a:tc>
                  <a:txBody>
                    <a:bodyPr/>
                    <a:lstStyle/>
                    <a:p>
                      <a:pPr algn="ctr"/>
                      <a:r>
                        <a:rPr lang="en-US" dirty="0"/>
                        <a:t>30</a:t>
                      </a:r>
                    </a:p>
                  </a:txBody>
                  <a:tcPr anchor="ctr"/>
                </a:tc>
                <a:tc>
                  <a:txBody>
                    <a:bodyPr/>
                    <a:lstStyle/>
                    <a:p>
                      <a:pPr algn="ctr"/>
                      <a:r>
                        <a:rPr lang="en-US" dirty="0"/>
                        <a:t>20</a:t>
                      </a:r>
                    </a:p>
                  </a:txBody>
                  <a:tcPr anchor="ctr"/>
                </a:tc>
                <a:tc>
                  <a:txBody>
                    <a:bodyPr/>
                    <a:lstStyle/>
                    <a:p>
                      <a:pPr algn="ctr"/>
                      <a:r>
                        <a:rPr lang="en-US" dirty="0"/>
                        <a:t>0</a:t>
                      </a:r>
                    </a:p>
                  </a:txBody>
                  <a:tcPr anchor="ctr"/>
                </a:tc>
                <a:extLst>
                  <a:ext uri="{0D108BD9-81ED-4DB2-BD59-A6C34878D82A}">
                    <a16:rowId xmlns:a16="http://schemas.microsoft.com/office/drawing/2014/main" val="2232923575"/>
                  </a:ext>
                </a:extLst>
              </a:tr>
              <a:tr h="609600">
                <a:tc>
                  <a:txBody>
                    <a:bodyPr/>
                    <a:lstStyle/>
                    <a:p>
                      <a:pPr algn="ctr"/>
                      <a:r>
                        <a:rPr lang="en-US" dirty="0"/>
                        <a:t>71</a:t>
                      </a:r>
                    </a:p>
                  </a:txBody>
                  <a:tcPr anchor="ctr"/>
                </a:tc>
                <a:tc>
                  <a:txBody>
                    <a:bodyPr/>
                    <a:lstStyle/>
                    <a:p>
                      <a:pPr algn="ctr"/>
                      <a:r>
                        <a:rPr lang="en-US" dirty="0"/>
                        <a:t>0</a:t>
                      </a:r>
                    </a:p>
                  </a:txBody>
                  <a:tcPr anchor="ctr"/>
                </a:tc>
                <a:tc>
                  <a:txBody>
                    <a:bodyPr/>
                    <a:lstStyle/>
                    <a:p>
                      <a:pPr algn="ctr"/>
                      <a:r>
                        <a:rPr lang="en-US" dirty="0"/>
                        <a:t>498</a:t>
                      </a:r>
                    </a:p>
                  </a:txBody>
                  <a:tcPr anchor="ctr"/>
                </a:tc>
                <a:extLst>
                  <a:ext uri="{0D108BD9-81ED-4DB2-BD59-A6C34878D82A}">
                    <a16:rowId xmlns:a16="http://schemas.microsoft.com/office/drawing/2014/main" val="445443454"/>
                  </a:ext>
                </a:extLst>
              </a:tr>
            </a:tbl>
          </a:graphicData>
        </a:graphic>
      </p:graphicFrame>
      <p:graphicFrame>
        <p:nvGraphicFramePr>
          <p:cNvPr id="38" name="Table 37">
            <a:extLst>
              <a:ext uri="{FF2B5EF4-FFF2-40B4-BE49-F238E27FC236}">
                <a16:creationId xmlns:a16="http://schemas.microsoft.com/office/drawing/2014/main" id="{F58ADFE6-B0F3-2437-25C6-E401B02D06E0}"/>
              </a:ext>
            </a:extLst>
          </p:cNvPr>
          <p:cNvGraphicFramePr>
            <a:graphicFrameLocks noGrp="1"/>
          </p:cNvGraphicFramePr>
          <p:nvPr>
            <p:extLst>
              <p:ext uri="{D42A27DB-BD31-4B8C-83A1-F6EECF244321}">
                <p14:modId xmlns:p14="http://schemas.microsoft.com/office/powerpoint/2010/main" val="900469328"/>
              </p:ext>
            </p:extLst>
          </p:nvPr>
        </p:nvGraphicFramePr>
        <p:xfrm>
          <a:off x="9494520" y="6297513"/>
          <a:ext cx="1828800" cy="1828800"/>
        </p:xfrm>
        <a:graphic>
          <a:graphicData uri="http://schemas.openxmlformats.org/drawingml/2006/table">
            <a:tbl>
              <a:tblPr bandRow="1">
                <a:tableStyleId>{073A0DAA-6AF3-43AB-8588-CEC1D06C72B9}</a:tableStyleId>
              </a:tblPr>
              <a:tblGrid>
                <a:gridCol w="609600">
                  <a:extLst>
                    <a:ext uri="{9D8B030D-6E8A-4147-A177-3AD203B41FA5}">
                      <a16:colId xmlns:a16="http://schemas.microsoft.com/office/drawing/2014/main" val="664216893"/>
                    </a:ext>
                  </a:extLst>
                </a:gridCol>
                <a:gridCol w="609600">
                  <a:extLst>
                    <a:ext uri="{9D8B030D-6E8A-4147-A177-3AD203B41FA5}">
                      <a16:colId xmlns:a16="http://schemas.microsoft.com/office/drawing/2014/main" val="1647898066"/>
                    </a:ext>
                  </a:extLst>
                </a:gridCol>
                <a:gridCol w="609600">
                  <a:extLst>
                    <a:ext uri="{9D8B030D-6E8A-4147-A177-3AD203B41FA5}">
                      <a16:colId xmlns:a16="http://schemas.microsoft.com/office/drawing/2014/main" val="4174672889"/>
                    </a:ext>
                  </a:extLst>
                </a:gridCol>
              </a:tblGrid>
              <a:tr h="609600">
                <a:tc>
                  <a:txBody>
                    <a:bodyPr/>
                    <a:lstStyle/>
                    <a:p>
                      <a:pPr algn="ctr"/>
                      <a:r>
                        <a:rPr lang="en-US" dirty="0"/>
                        <a:t>219</a:t>
                      </a:r>
                    </a:p>
                  </a:txBody>
                  <a:tcPr anchor="ctr"/>
                </a:tc>
                <a:tc>
                  <a:txBody>
                    <a:bodyPr/>
                    <a:lstStyle/>
                    <a:p>
                      <a:pPr algn="ctr"/>
                      <a:r>
                        <a:rPr lang="en-US" dirty="0"/>
                        <a:t>0</a:t>
                      </a:r>
                    </a:p>
                  </a:txBody>
                  <a:tcPr anchor="ctr"/>
                </a:tc>
                <a:tc>
                  <a:txBody>
                    <a:bodyPr/>
                    <a:lstStyle/>
                    <a:p>
                      <a:pPr algn="ctr"/>
                      <a:r>
                        <a:rPr lang="en-US" dirty="0"/>
                        <a:t>129</a:t>
                      </a:r>
                    </a:p>
                  </a:txBody>
                  <a:tcPr anchor="ctr"/>
                </a:tc>
                <a:extLst>
                  <a:ext uri="{0D108BD9-81ED-4DB2-BD59-A6C34878D82A}">
                    <a16:rowId xmlns:a16="http://schemas.microsoft.com/office/drawing/2014/main" val="1960121442"/>
                  </a:ext>
                </a:extLst>
              </a:tr>
              <a:tr h="609600">
                <a:tc>
                  <a:txBody>
                    <a:bodyPr/>
                    <a:lstStyle/>
                    <a:p>
                      <a:pPr algn="ctr"/>
                      <a:r>
                        <a:rPr lang="en-US" dirty="0"/>
                        <a:t>40</a:t>
                      </a:r>
                    </a:p>
                  </a:txBody>
                  <a:tcPr anchor="ctr"/>
                </a:tc>
                <a:tc>
                  <a:txBody>
                    <a:bodyPr/>
                    <a:lstStyle/>
                    <a:p>
                      <a:pPr algn="ctr"/>
                      <a:r>
                        <a:rPr lang="en-US" dirty="0"/>
                        <a:t>9</a:t>
                      </a:r>
                    </a:p>
                  </a:txBody>
                  <a:tcPr anchor="ctr"/>
                </a:tc>
                <a:tc>
                  <a:txBody>
                    <a:bodyPr/>
                    <a:lstStyle/>
                    <a:p>
                      <a:pPr algn="ctr"/>
                      <a:r>
                        <a:rPr lang="en-US" dirty="0"/>
                        <a:t>1</a:t>
                      </a:r>
                    </a:p>
                  </a:txBody>
                  <a:tcPr anchor="ctr"/>
                </a:tc>
                <a:extLst>
                  <a:ext uri="{0D108BD9-81ED-4DB2-BD59-A6C34878D82A}">
                    <a16:rowId xmlns:a16="http://schemas.microsoft.com/office/drawing/2014/main" val="2232923575"/>
                  </a:ext>
                </a:extLst>
              </a:tr>
              <a:tr h="609600">
                <a:tc>
                  <a:txBody>
                    <a:bodyPr/>
                    <a:lstStyle/>
                    <a:p>
                      <a:pPr algn="ctr"/>
                      <a:r>
                        <a:rPr lang="en-US" dirty="0"/>
                        <a:t>28</a:t>
                      </a:r>
                    </a:p>
                  </a:txBody>
                  <a:tcPr anchor="ctr"/>
                </a:tc>
                <a:tc>
                  <a:txBody>
                    <a:bodyPr/>
                    <a:lstStyle/>
                    <a:p>
                      <a:pPr algn="ctr"/>
                      <a:r>
                        <a:rPr lang="en-US" dirty="0"/>
                        <a:t>0</a:t>
                      </a:r>
                    </a:p>
                  </a:txBody>
                  <a:tcPr anchor="ctr"/>
                </a:tc>
                <a:tc>
                  <a:txBody>
                    <a:bodyPr/>
                    <a:lstStyle/>
                    <a:p>
                      <a:pPr algn="ctr"/>
                      <a:r>
                        <a:rPr lang="en-US" dirty="0"/>
                        <a:t>541</a:t>
                      </a:r>
                    </a:p>
                  </a:txBody>
                  <a:tcPr anchor="ctr"/>
                </a:tc>
                <a:extLst>
                  <a:ext uri="{0D108BD9-81ED-4DB2-BD59-A6C34878D82A}">
                    <a16:rowId xmlns:a16="http://schemas.microsoft.com/office/drawing/2014/main" val="445443454"/>
                  </a:ext>
                </a:extLst>
              </a:tr>
            </a:tbl>
          </a:graphicData>
        </a:graphic>
      </p:graphicFrame>
      <p:graphicFrame>
        <p:nvGraphicFramePr>
          <p:cNvPr id="53" name="Table 52">
            <a:extLst>
              <a:ext uri="{FF2B5EF4-FFF2-40B4-BE49-F238E27FC236}">
                <a16:creationId xmlns:a16="http://schemas.microsoft.com/office/drawing/2014/main" id="{F6192120-E9FC-7552-7EE2-3A42F58C1BF4}"/>
              </a:ext>
            </a:extLst>
          </p:cNvPr>
          <p:cNvGraphicFramePr>
            <a:graphicFrameLocks noGrp="1"/>
          </p:cNvGraphicFramePr>
          <p:nvPr>
            <p:extLst>
              <p:ext uri="{D42A27DB-BD31-4B8C-83A1-F6EECF244321}">
                <p14:modId xmlns:p14="http://schemas.microsoft.com/office/powerpoint/2010/main" val="1710393282"/>
              </p:ext>
            </p:extLst>
          </p:nvPr>
        </p:nvGraphicFramePr>
        <p:xfrm>
          <a:off x="12009120" y="6297513"/>
          <a:ext cx="1828800" cy="1828800"/>
        </p:xfrm>
        <a:graphic>
          <a:graphicData uri="http://schemas.openxmlformats.org/drawingml/2006/table">
            <a:tbl>
              <a:tblPr bandRow="1">
                <a:tableStyleId>{073A0DAA-6AF3-43AB-8588-CEC1D06C72B9}</a:tableStyleId>
              </a:tblPr>
              <a:tblGrid>
                <a:gridCol w="609600">
                  <a:extLst>
                    <a:ext uri="{9D8B030D-6E8A-4147-A177-3AD203B41FA5}">
                      <a16:colId xmlns:a16="http://schemas.microsoft.com/office/drawing/2014/main" val="664216893"/>
                    </a:ext>
                  </a:extLst>
                </a:gridCol>
                <a:gridCol w="609600">
                  <a:extLst>
                    <a:ext uri="{9D8B030D-6E8A-4147-A177-3AD203B41FA5}">
                      <a16:colId xmlns:a16="http://schemas.microsoft.com/office/drawing/2014/main" val="1647898066"/>
                    </a:ext>
                  </a:extLst>
                </a:gridCol>
                <a:gridCol w="609600">
                  <a:extLst>
                    <a:ext uri="{9D8B030D-6E8A-4147-A177-3AD203B41FA5}">
                      <a16:colId xmlns:a16="http://schemas.microsoft.com/office/drawing/2014/main" val="4174672889"/>
                    </a:ext>
                  </a:extLst>
                </a:gridCol>
              </a:tblGrid>
              <a:tr h="609600">
                <a:tc>
                  <a:txBody>
                    <a:bodyPr/>
                    <a:lstStyle/>
                    <a:p>
                      <a:pPr algn="ctr"/>
                      <a:r>
                        <a:rPr lang="en-US" dirty="0"/>
                        <a:t>231</a:t>
                      </a:r>
                    </a:p>
                  </a:txBody>
                  <a:tcPr anchor="ctr"/>
                </a:tc>
                <a:tc>
                  <a:txBody>
                    <a:bodyPr/>
                    <a:lstStyle/>
                    <a:p>
                      <a:pPr algn="ctr"/>
                      <a:r>
                        <a:rPr lang="en-US" dirty="0"/>
                        <a:t>0</a:t>
                      </a:r>
                    </a:p>
                  </a:txBody>
                  <a:tcPr anchor="ctr"/>
                </a:tc>
                <a:tc>
                  <a:txBody>
                    <a:bodyPr/>
                    <a:lstStyle/>
                    <a:p>
                      <a:pPr algn="ctr"/>
                      <a:r>
                        <a:rPr lang="en-US" dirty="0"/>
                        <a:t>107</a:t>
                      </a:r>
                    </a:p>
                  </a:txBody>
                  <a:tcPr anchor="ctr"/>
                </a:tc>
                <a:extLst>
                  <a:ext uri="{0D108BD9-81ED-4DB2-BD59-A6C34878D82A}">
                    <a16:rowId xmlns:a16="http://schemas.microsoft.com/office/drawing/2014/main" val="1960121442"/>
                  </a:ext>
                </a:extLst>
              </a:tr>
              <a:tr h="609600">
                <a:tc>
                  <a:txBody>
                    <a:bodyPr/>
                    <a:lstStyle/>
                    <a:p>
                      <a:pPr algn="ctr"/>
                      <a:r>
                        <a:rPr lang="en-US" dirty="0"/>
                        <a:t>25</a:t>
                      </a:r>
                    </a:p>
                  </a:txBody>
                  <a:tcPr anchor="ctr"/>
                </a:tc>
                <a:tc>
                  <a:txBody>
                    <a:bodyPr/>
                    <a:lstStyle/>
                    <a:p>
                      <a:pPr algn="ctr"/>
                      <a:r>
                        <a:rPr lang="en-US" dirty="0"/>
                        <a:t>25</a:t>
                      </a:r>
                    </a:p>
                  </a:txBody>
                  <a:tcPr anchor="ctr"/>
                </a:tc>
                <a:tc>
                  <a:txBody>
                    <a:bodyPr/>
                    <a:lstStyle/>
                    <a:p>
                      <a:pPr algn="ctr"/>
                      <a:r>
                        <a:rPr lang="en-US" dirty="0"/>
                        <a:t>0</a:t>
                      </a:r>
                    </a:p>
                  </a:txBody>
                  <a:tcPr anchor="ctr"/>
                </a:tc>
                <a:extLst>
                  <a:ext uri="{0D108BD9-81ED-4DB2-BD59-A6C34878D82A}">
                    <a16:rowId xmlns:a16="http://schemas.microsoft.com/office/drawing/2014/main" val="2232923575"/>
                  </a:ext>
                </a:extLst>
              </a:tr>
              <a:tr h="609600">
                <a:tc>
                  <a:txBody>
                    <a:bodyPr/>
                    <a:lstStyle/>
                    <a:p>
                      <a:pPr algn="ctr"/>
                      <a:r>
                        <a:rPr lang="en-US" dirty="0"/>
                        <a:t>38</a:t>
                      </a:r>
                    </a:p>
                  </a:txBody>
                  <a:tcPr anchor="ctr"/>
                </a:tc>
                <a:tc>
                  <a:txBody>
                    <a:bodyPr/>
                    <a:lstStyle/>
                    <a:p>
                      <a:pPr algn="ctr"/>
                      <a:r>
                        <a:rPr lang="en-US" dirty="0"/>
                        <a:t>0</a:t>
                      </a:r>
                    </a:p>
                  </a:txBody>
                  <a:tcPr anchor="ctr"/>
                </a:tc>
                <a:tc>
                  <a:txBody>
                    <a:bodyPr/>
                    <a:lstStyle/>
                    <a:p>
                      <a:pPr algn="ctr"/>
                      <a:r>
                        <a:rPr lang="en-US" dirty="0"/>
                        <a:t>531</a:t>
                      </a:r>
                    </a:p>
                  </a:txBody>
                  <a:tcPr anchor="ctr"/>
                </a:tc>
                <a:extLst>
                  <a:ext uri="{0D108BD9-81ED-4DB2-BD59-A6C34878D82A}">
                    <a16:rowId xmlns:a16="http://schemas.microsoft.com/office/drawing/2014/main" val="445443454"/>
                  </a:ext>
                </a:extLst>
              </a:tr>
            </a:tbl>
          </a:graphicData>
        </a:graphic>
      </p:graphicFrame>
      <p:graphicFrame>
        <p:nvGraphicFramePr>
          <p:cNvPr id="57" name="Table 56">
            <a:extLst>
              <a:ext uri="{FF2B5EF4-FFF2-40B4-BE49-F238E27FC236}">
                <a16:creationId xmlns:a16="http://schemas.microsoft.com/office/drawing/2014/main" id="{20866DE0-409A-4E64-8F68-05E360CAC973}"/>
              </a:ext>
            </a:extLst>
          </p:cNvPr>
          <p:cNvGraphicFramePr>
            <a:graphicFrameLocks noGrp="1"/>
          </p:cNvGraphicFramePr>
          <p:nvPr>
            <p:extLst>
              <p:ext uri="{D42A27DB-BD31-4B8C-83A1-F6EECF244321}">
                <p14:modId xmlns:p14="http://schemas.microsoft.com/office/powerpoint/2010/main" val="474259202"/>
              </p:ext>
            </p:extLst>
          </p:nvPr>
        </p:nvGraphicFramePr>
        <p:xfrm>
          <a:off x="14523719" y="6297513"/>
          <a:ext cx="1828800" cy="1828800"/>
        </p:xfrm>
        <a:graphic>
          <a:graphicData uri="http://schemas.openxmlformats.org/drawingml/2006/table">
            <a:tbl>
              <a:tblPr bandRow="1">
                <a:tableStyleId>{073A0DAA-6AF3-43AB-8588-CEC1D06C72B9}</a:tableStyleId>
              </a:tblPr>
              <a:tblGrid>
                <a:gridCol w="609600">
                  <a:extLst>
                    <a:ext uri="{9D8B030D-6E8A-4147-A177-3AD203B41FA5}">
                      <a16:colId xmlns:a16="http://schemas.microsoft.com/office/drawing/2014/main" val="664216893"/>
                    </a:ext>
                  </a:extLst>
                </a:gridCol>
                <a:gridCol w="609600">
                  <a:extLst>
                    <a:ext uri="{9D8B030D-6E8A-4147-A177-3AD203B41FA5}">
                      <a16:colId xmlns:a16="http://schemas.microsoft.com/office/drawing/2014/main" val="1647898066"/>
                    </a:ext>
                  </a:extLst>
                </a:gridCol>
                <a:gridCol w="609600">
                  <a:extLst>
                    <a:ext uri="{9D8B030D-6E8A-4147-A177-3AD203B41FA5}">
                      <a16:colId xmlns:a16="http://schemas.microsoft.com/office/drawing/2014/main" val="4174672889"/>
                    </a:ext>
                  </a:extLst>
                </a:gridCol>
              </a:tblGrid>
              <a:tr h="609600">
                <a:tc>
                  <a:txBody>
                    <a:bodyPr/>
                    <a:lstStyle/>
                    <a:p>
                      <a:pPr algn="ctr"/>
                      <a:r>
                        <a:rPr lang="en-US" dirty="0"/>
                        <a:t>241</a:t>
                      </a:r>
                    </a:p>
                  </a:txBody>
                  <a:tcPr anchor="ctr"/>
                </a:tc>
                <a:tc>
                  <a:txBody>
                    <a:bodyPr/>
                    <a:lstStyle/>
                    <a:p>
                      <a:pPr algn="ctr"/>
                      <a:r>
                        <a:rPr lang="en-US" dirty="0"/>
                        <a:t>0</a:t>
                      </a:r>
                    </a:p>
                  </a:txBody>
                  <a:tcPr anchor="ctr"/>
                </a:tc>
                <a:tc>
                  <a:txBody>
                    <a:bodyPr/>
                    <a:lstStyle/>
                    <a:p>
                      <a:pPr algn="ctr"/>
                      <a:r>
                        <a:rPr lang="en-US" dirty="0"/>
                        <a:t>107</a:t>
                      </a:r>
                    </a:p>
                  </a:txBody>
                  <a:tcPr anchor="ctr"/>
                </a:tc>
                <a:extLst>
                  <a:ext uri="{0D108BD9-81ED-4DB2-BD59-A6C34878D82A}">
                    <a16:rowId xmlns:a16="http://schemas.microsoft.com/office/drawing/2014/main" val="1960121442"/>
                  </a:ext>
                </a:extLst>
              </a:tr>
              <a:tr h="609600">
                <a:tc>
                  <a:txBody>
                    <a:bodyPr/>
                    <a:lstStyle/>
                    <a:p>
                      <a:pPr algn="ctr"/>
                      <a:r>
                        <a:rPr lang="en-US" dirty="0"/>
                        <a:t>32</a:t>
                      </a:r>
                    </a:p>
                  </a:txBody>
                  <a:tcPr anchor="ctr"/>
                </a:tc>
                <a:tc>
                  <a:txBody>
                    <a:bodyPr/>
                    <a:lstStyle/>
                    <a:p>
                      <a:pPr algn="ctr"/>
                      <a:r>
                        <a:rPr lang="en-US" dirty="0"/>
                        <a:t>0</a:t>
                      </a:r>
                    </a:p>
                  </a:txBody>
                  <a:tcPr anchor="ctr"/>
                </a:tc>
                <a:tc>
                  <a:txBody>
                    <a:bodyPr/>
                    <a:lstStyle/>
                    <a:p>
                      <a:pPr algn="ctr"/>
                      <a:r>
                        <a:rPr lang="en-US" dirty="0"/>
                        <a:t>18</a:t>
                      </a:r>
                    </a:p>
                  </a:txBody>
                  <a:tcPr anchor="ctr"/>
                </a:tc>
                <a:extLst>
                  <a:ext uri="{0D108BD9-81ED-4DB2-BD59-A6C34878D82A}">
                    <a16:rowId xmlns:a16="http://schemas.microsoft.com/office/drawing/2014/main" val="2232923575"/>
                  </a:ext>
                </a:extLst>
              </a:tr>
              <a:tr h="609600">
                <a:tc>
                  <a:txBody>
                    <a:bodyPr/>
                    <a:lstStyle/>
                    <a:p>
                      <a:pPr algn="ctr"/>
                      <a:r>
                        <a:rPr lang="en-US" dirty="0"/>
                        <a:t>62</a:t>
                      </a:r>
                    </a:p>
                  </a:txBody>
                  <a:tcPr anchor="ctr"/>
                </a:tc>
                <a:tc>
                  <a:txBody>
                    <a:bodyPr/>
                    <a:lstStyle/>
                    <a:p>
                      <a:pPr algn="ctr"/>
                      <a:r>
                        <a:rPr lang="en-US" dirty="0"/>
                        <a:t>0</a:t>
                      </a:r>
                    </a:p>
                  </a:txBody>
                  <a:tcPr anchor="ctr"/>
                </a:tc>
                <a:tc>
                  <a:txBody>
                    <a:bodyPr/>
                    <a:lstStyle/>
                    <a:p>
                      <a:pPr algn="ctr"/>
                      <a:r>
                        <a:rPr lang="en-US" dirty="0"/>
                        <a:t>507</a:t>
                      </a:r>
                    </a:p>
                  </a:txBody>
                  <a:tcPr anchor="ctr"/>
                </a:tc>
                <a:extLst>
                  <a:ext uri="{0D108BD9-81ED-4DB2-BD59-A6C34878D82A}">
                    <a16:rowId xmlns:a16="http://schemas.microsoft.com/office/drawing/2014/main" val="44544345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30" name="TextBox 30"/>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010101"/>
                </a:solidFill>
                <a:latin typeface="Archivo Black"/>
              </a:rPr>
              <a:t>ACCURACY EVALUATION</a:t>
            </a:r>
          </a:p>
        </p:txBody>
      </p:sp>
      <p:graphicFrame>
        <p:nvGraphicFramePr>
          <p:cNvPr id="37" name="Chart 36">
            <a:extLst>
              <a:ext uri="{FF2B5EF4-FFF2-40B4-BE49-F238E27FC236}">
                <a16:creationId xmlns:a16="http://schemas.microsoft.com/office/drawing/2014/main" id="{47D6C467-14EC-4FE2-E8D8-4114DD98FA53}"/>
              </a:ext>
            </a:extLst>
          </p:cNvPr>
          <p:cNvGraphicFramePr>
            <a:graphicFrameLocks/>
          </p:cNvGraphicFramePr>
          <p:nvPr>
            <p:extLst>
              <p:ext uri="{D42A27DB-BD31-4B8C-83A1-F6EECF244321}">
                <p14:modId xmlns:p14="http://schemas.microsoft.com/office/powerpoint/2010/main" val="1064403601"/>
              </p:ext>
            </p:extLst>
          </p:nvPr>
        </p:nvGraphicFramePr>
        <p:xfrm>
          <a:off x="2971800" y="2986087"/>
          <a:ext cx="13030200" cy="5598602"/>
        </p:xfrm>
        <a:graphic>
          <a:graphicData uri="http://schemas.openxmlformats.org/drawingml/2006/chart">
            <c:chart xmlns:c="http://schemas.openxmlformats.org/drawingml/2006/chart" xmlns:r="http://schemas.openxmlformats.org/officeDocument/2006/relationships" r:id="rId3"/>
          </a:graphicData>
        </a:graphic>
      </p:graphicFrame>
      <p:sp>
        <p:nvSpPr>
          <p:cNvPr id="38" name="TextBox 30">
            <a:extLst>
              <a:ext uri="{FF2B5EF4-FFF2-40B4-BE49-F238E27FC236}">
                <a16:creationId xmlns:a16="http://schemas.microsoft.com/office/drawing/2014/main" id="{170E99DE-C46E-6CEB-F28A-640AEAD31B84}"/>
              </a:ext>
            </a:extLst>
          </p:cNvPr>
          <p:cNvSpPr txBox="1"/>
          <p:nvPr/>
        </p:nvSpPr>
        <p:spPr>
          <a:xfrm rot="16200000">
            <a:off x="96843" y="5444301"/>
            <a:ext cx="4135426" cy="682174"/>
          </a:xfrm>
          <a:prstGeom prst="rect">
            <a:avLst/>
          </a:prstGeom>
        </p:spPr>
        <p:txBody>
          <a:bodyPr wrap="square" lIns="0" tIns="0" rIns="0" bIns="0" rtlCol="0" anchor="t">
            <a:spAutoFit/>
          </a:bodyPr>
          <a:lstStyle/>
          <a:p>
            <a:pPr marL="0" lvl="0" indent="0" algn="ctr">
              <a:lnSpc>
                <a:spcPts val="6548"/>
              </a:lnSpc>
              <a:spcBef>
                <a:spcPct val="0"/>
              </a:spcBef>
            </a:pPr>
            <a:r>
              <a:rPr lang="en-US" sz="1600" u="none" strike="noStrike" spc="37" dirty="0">
                <a:solidFill>
                  <a:schemeClr val="tx1">
                    <a:lumMod val="65000"/>
                    <a:lumOff val="35000"/>
                  </a:schemeClr>
                </a:solidFill>
                <a:latin typeface="Archivo Black"/>
              </a:rPr>
              <a:t>ACCURACY PERCENTAGE</a:t>
            </a:r>
          </a:p>
        </p:txBody>
      </p:sp>
    </p:spTree>
    <p:extLst>
      <p:ext uri="{BB962C8B-B14F-4D97-AF65-F5344CB8AC3E}">
        <p14:creationId xmlns:p14="http://schemas.microsoft.com/office/powerpoint/2010/main" val="3064437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grpSp>
        <p:nvGrpSpPr>
          <p:cNvPr id="7" name="Group 7"/>
          <p:cNvGrpSpPr/>
          <p:nvPr/>
        </p:nvGrpSpPr>
        <p:grpSpPr>
          <a:xfrm>
            <a:off x="1295400" y="3360469"/>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1295400" y="1158585"/>
            <a:ext cx="7238899" cy="830740"/>
          </a:xfrm>
          <a:prstGeom prst="rect">
            <a:avLst/>
          </a:prstGeom>
        </p:spPr>
        <p:txBody>
          <a:bodyPr lIns="0" tIns="0" rIns="0" bIns="0" rtlCol="0" anchor="t">
            <a:spAutoFit/>
          </a:bodyPr>
          <a:lstStyle/>
          <a:p>
            <a:pPr marL="0" lvl="0" indent="0">
              <a:lnSpc>
                <a:spcPts val="6842"/>
              </a:lnSpc>
              <a:spcBef>
                <a:spcPct val="0"/>
              </a:spcBef>
            </a:pPr>
            <a:r>
              <a:rPr lang="en-US" sz="4958" u="none" strike="noStrike" spc="173" dirty="0">
                <a:solidFill>
                  <a:srgbClr val="010101"/>
                </a:solidFill>
                <a:latin typeface="Archivo Black"/>
              </a:rPr>
              <a:t>CHALLENGES</a:t>
            </a:r>
          </a:p>
        </p:txBody>
      </p:sp>
      <p:grpSp>
        <p:nvGrpSpPr>
          <p:cNvPr id="11" name="Group 11"/>
          <p:cNvGrpSpPr/>
          <p:nvPr/>
        </p:nvGrpSpPr>
        <p:grpSpPr>
          <a:xfrm>
            <a:off x="6530485" y="3119178"/>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470515" y="3467100"/>
            <a:ext cx="5158885" cy="1384482"/>
          </a:xfrm>
          <a:prstGeom prst="rect">
            <a:avLst/>
          </a:prstGeom>
        </p:spPr>
        <p:txBody>
          <a:bodyPr wrap="square" lIns="0" tIns="0" rIns="0" bIns="0" rtlCol="0" anchor="t">
            <a:spAutoFit/>
          </a:bodyPr>
          <a:lstStyle/>
          <a:p>
            <a:pPr>
              <a:lnSpc>
                <a:spcPts val="2187"/>
              </a:lnSpc>
            </a:pPr>
            <a:r>
              <a:rPr lang="en-US" sz="1400" spc="155" dirty="0">
                <a:solidFill>
                  <a:srgbClr val="F2F4F5"/>
                </a:solidFill>
                <a:latin typeface="Montserrat Light"/>
              </a:rPr>
              <a:t>Inaccuracies, missing values or outdated information can compromise the model's accuracy and reliability. Also, no real life data follows any particular distribution; so modelling on that dataset may violate model assumptions.</a:t>
            </a:r>
          </a:p>
        </p:txBody>
      </p:sp>
      <p:grpSp>
        <p:nvGrpSpPr>
          <p:cNvPr id="15" name="Group 15"/>
          <p:cNvGrpSpPr/>
          <p:nvPr/>
        </p:nvGrpSpPr>
        <p:grpSpPr>
          <a:xfrm>
            <a:off x="6185796" y="5406843"/>
            <a:ext cx="6331281" cy="1563793"/>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5027635" y="516555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7436206" y="5606740"/>
            <a:ext cx="4950833" cy="1108188"/>
          </a:xfrm>
          <a:prstGeom prst="rect">
            <a:avLst/>
          </a:prstGeom>
        </p:spPr>
        <p:txBody>
          <a:bodyPr lIns="0" tIns="0" rIns="0" bIns="0" rtlCol="0" anchor="t">
            <a:spAutoFit/>
          </a:bodyPr>
          <a:lstStyle/>
          <a:p>
            <a:pPr>
              <a:lnSpc>
                <a:spcPts val="2187"/>
              </a:lnSpc>
            </a:pPr>
            <a:r>
              <a:rPr lang="en-US" sz="1400" spc="155" dirty="0">
                <a:solidFill>
                  <a:srgbClr val="F2F4F5"/>
                </a:solidFill>
                <a:latin typeface="Montserrat Light"/>
              </a:rPr>
              <a:t>Selecting relevant features is crucial for accurate predictions. Understanding the business domain and identifying meaningful features can be highly challenging.</a:t>
            </a:r>
          </a:p>
        </p:txBody>
      </p:sp>
      <p:grpSp>
        <p:nvGrpSpPr>
          <p:cNvPr id="22" name="Group 22"/>
          <p:cNvGrpSpPr/>
          <p:nvPr/>
        </p:nvGrpSpPr>
        <p:grpSpPr>
          <a:xfrm>
            <a:off x="1295400" y="7453217"/>
            <a:ext cx="6331281" cy="1563793"/>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24" name="TextBox 24"/>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6530485" y="7211926"/>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1470516" y="7569018"/>
            <a:ext cx="5059970" cy="1384482"/>
          </a:xfrm>
          <a:prstGeom prst="rect">
            <a:avLst/>
          </a:prstGeom>
        </p:spPr>
        <p:txBody>
          <a:bodyPr wrap="square" lIns="0" tIns="0" rIns="0" bIns="0" rtlCol="0" anchor="t">
            <a:spAutoFit/>
          </a:bodyPr>
          <a:lstStyle/>
          <a:p>
            <a:pPr>
              <a:lnSpc>
                <a:spcPts val="2187"/>
              </a:lnSpc>
            </a:pPr>
            <a:r>
              <a:rPr lang="en-US" sz="1400" spc="155" dirty="0">
                <a:solidFill>
                  <a:srgbClr val="F2F4F5"/>
                </a:solidFill>
                <a:latin typeface="Montserrat Light"/>
              </a:rPr>
              <a:t>Striking the right balance to prevent overfitting or underfitting of models is challenging. Proper model tuning and regularization techniques are necessary to achieve optimal performance on unseen data.</a:t>
            </a:r>
          </a:p>
        </p:txBody>
      </p:sp>
      <p:sp>
        <p:nvSpPr>
          <p:cNvPr id="29" name="Freeform 29"/>
          <p:cNvSpPr/>
          <p:nvPr/>
        </p:nvSpPr>
        <p:spPr>
          <a:xfrm>
            <a:off x="7310873" y="3584336"/>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a:off x="7150075" y="771471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5627371" y="563311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2" name="Group 15">
            <a:extLst>
              <a:ext uri="{FF2B5EF4-FFF2-40B4-BE49-F238E27FC236}">
                <a16:creationId xmlns:a16="http://schemas.microsoft.com/office/drawing/2014/main" id="{9E88744C-4172-BAD6-2C9B-C67AFB63B115}"/>
              </a:ext>
            </a:extLst>
          </p:cNvPr>
          <p:cNvGrpSpPr/>
          <p:nvPr/>
        </p:nvGrpSpPr>
        <p:grpSpPr>
          <a:xfrm>
            <a:off x="10585119" y="7453217"/>
            <a:ext cx="6331281" cy="1563793"/>
            <a:chOff x="0" y="0"/>
            <a:chExt cx="2161091" cy="533778"/>
          </a:xfrm>
        </p:grpSpPr>
        <p:sp>
          <p:nvSpPr>
            <p:cNvPr id="33" name="Freeform 16">
              <a:extLst>
                <a:ext uri="{FF2B5EF4-FFF2-40B4-BE49-F238E27FC236}">
                  <a16:creationId xmlns:a16="http://schemas.microsoft.com/office/drawing/2014/main" id="{35405E1A-4FFA-F21B-1908-97589FA729AA}"/>
                </a:ext>
              </a:extLst>
            </p:cNvPr>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34" name="TextBox 17">
              <a:extLst>
                <a:ext uri="{FF2B5EF4-FFF2-40B4-BE49-F238E27FC236}">
                  <a16:creationId xmlns:a16="http://schemas.microsoft.com/office/drawing/2014/main" id="{3790C099-A811-9932-2609-6C0D70770D84}"/>
                </a:ext>
              </a:extLst>
            </p:cNvPr>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35" name="Group 18">
            <a:extLst>
              <a:ext uri="{FF2B5EF4-FFF2-40B4-BE49-F238E27FC236}">
                <a16:creationId xmlns:a16="http://schemas.microsoft.com/office/drawing/2014/main" id="{975D84A2-635E-3491-90DF-D0DAE30F4EBD}"/>
              </a:ext>
            </a:extLst>
          </p:cNvPr>
          <p:cNvGrpSpPr/>
          <p:nvPr/>
        </p:nvGrpSpPr>
        <p:grpSpPr>
          <a:xfrm>
            <a:off x="9426958" y="7211926"/>
            <a:ext cx="2381235" cy="2046374"/>
            <a:chOff x="0" y="0"/>
            <a:chExt cx="812800" cy="698500"/>
          </a:xfrm>
        </p:grpSpPr>
        <p:sp>
          <p:nvSpPr>
            <p:cNvPr id="36" name="Freeform 19">
              <a:extLst>
                <a:ext uri="{FF2B5EF4-FFF2-40B4-BE49-F238E27FC236}">
                  <a16:creationId xmlns:a16="http://schemas.microsoft.com/office/drawing/2014/main" id="{7BC9DD12-5E3F-9DAE-6BC0-FA093E39250F}"/>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7" name="TextBox 20">
              <a:extLst>
                <a:ext uri="{FF2B5EF4-FFF2-40B4-BE49-F238E27FC236}">
                  <a16:creationId xmlns:a16="http://schemas.microsoft.com/office/drawing/2014/main" id="{751FC498-F8AA-A5AA-A3E8-BA981F4C3FA5}"/>
                </a:ext>
              </a:extLst>
            </p:cNvPr>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38" name="TextBox 21">
            <a:extLst>
              <a:ext uri="{FF2B5EF4-FFF2-40B4-BE49-F238E27FC236}">
                <a16:creationId xmlns:a16="http://schemas.microsoft.com/office/drawing/2014/main" id="{29538218-C950-A4AE-67CB-5930890590C5}"/>
              </a:ext>
            </a:extLst>
          </p:cNvPr>
          <p:cNvSpPr txBox="1"/>
          <p:nvPr/>
        </p:nvSpPr>
        <p:spPr>
          <a:xfrm>
            <a:off x="11886880" y="7542872"/>
            <a:ext cx="4950833" cy="1384482"/>
          </a:xfrm>
          <a:prstGeom prst="rect">
            <a:avLst/>
          </a:prstGeom>
        </p:spPr>
        <p:txBody>
          <a:bodyPr lIns="0" tIns="0" rIns="0" bIns="0" rtlCol="0" anchor="t">
            <a:spAutoFit/>
          </a:bodyPr>
          <a:lstStyle/>
          <a:p>
            <a:pPr>
              <a:lnSpc>
                <a:spcPts val="2187"/>
              </a:lnSpc>
            </a:pPr>
            <a:r>
              <a:rPr lang="en-US" sz="1400" spc="155" dirty="0">
                <a:solidFill>
                  <a:srgbClr val="F2F4F5"/>
                </a:solidFill>
                <a:latin typeface="Montserrat Light"/>
              </a:rPr>
              <a:t>Interpreting complex models for stakeholders can be challenging. In industries where decisions impact customer relationships, explaining predictions is crucial for gaining trust and acceptance.</a:t>
            </a:r>
          </a:p>
        </p:txBody>
      </p:sp>
      <p:sp>
        <p:nvSpPr>
          <p:cNvPr id="39" name="Freeform 31">
            <a:extLst>
              <a:ext uri="{FF2B5EF4-FFF2-40B4-BE49-F238E27FC236}">
                <a16:creationId xmlns:a16="http://schemas.microsoft.com/office/drawing/2014/main" id="{931FF19F-D0AD-E518-9684-89C2859E5243}"/>
              </a:ext>
            </a:extLst>
          </p:cNvPr>
          <p:cNvSpPr/>
          <p:nvPr/>
        </p:nvSpPr>
        <p:spPr>
          <a:xfrm>
            <a:off x="10026694" y="7679491"/>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3" name="Freeform 47">
            <a:extLst>
              <a:ext uri="{FF2B5EF4-FFF2-40B4-BE49-F238E27FC236}">
                <a16:creationId xmlns:a16="http://schemas.microsoft.com/office/drawing/2014/main" id="{03D94D6B-444A-E1BF-D63B-A0B7E246CB50}"/>
              </a:ext>
            </a:extLst>
          </p:cNvPr>
          <p:cNvSpPr/>
          <p:nvPr/>
        </p:nvSpPr>
        <p:spPr>
          <a:xfrm>
            <a:off x="13830959" y="5716975"/>
            <a:ext cx="1080060" cy="879771"/>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7" name="Rectangle: Diagonal Corners Rounded 46">
            <a:extLst>
              <a:ext uri="{FF2B5EF4-FFF2-40B4-BE49-F238E27FC236}">
                <a16:creationId xmlns:a16="http://schemas.microsoft.com/office/drawing/2014/main" id="{7CBC10D1-3550-61B0-ECE8-3E6C8765228D}"/>
              </a:ext>
            </a:extLst>
          </p:cNvPr>
          <p:cNvSpPr/>
          <p:nvPr/>
        </p:nvSpPr>
        <p:spPr>
          <a:xfrm>
            <a:off x="13376820" y="5406842"/>
            <a:ext cx="1939380" cy="1563793"/>
          </a:xfrm>
          <a:prstGeom prst="round2DiagRect">
            <a:avLst/>
          </a:prstGeom>
          <a:noFill/>
          <a:ln w="762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C16D3E1F-F5DD-D762-8740-5975CD22F782}"/>
              </a:ext>
            </a:extLst>
          </p:cNvPr>
          <p:cNvSpPr/>
          <p:nvPr/>
        </p:nvSpPr>
        <p:spPr>
          <a:xfrm>
            <a:off x="10020959" y="3661240"/>
            <a:ext cx="1080060" cy="879771"/>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9" name="Rectangle: Diagonal Corners Rounded 48">
            <a:extLst>
              <a:ext uri="{FF2B5EF4-FFF2-40B4-BE49-F238E27FC236}">
                <a16:creationId xmlns:a16="http://schemas.microsoft.com/office/drawing/2014/main" id="{A3693A1C-8762-7AE3-1925-054DA58B51FF}"/>
              </a:ext>
            </a:extLst>
          </p:cNvPr>
          <p:cNvSpPr/>
          <p:nvPr/>
        </p:nvSpPr>
        <p:spPr>
          <a:xfrm>
            <a:off x="9566820" y="3351107"/>
            <a:ext cx="1939380" cy="1563793"/>
          </a:xfrm>
          <a:prstGeom prst="round2DiagRect">
            <a:avLst/>
          </a:prstGeom>
          <a:noFill/>
          <a:ln w="762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7">
            <a:extLst>
              <a:ext uri="{FF2B5EF4-FFF2-40B4-BE49-F238E27FC236}">
                <a16:creationId xmlns:a16="http://schemas.microsoft.com/office/drawing/2014/main" id="{2B969E62-91BD-F834-9AFF-538337EB53E8}"/>
              </a:ext>
            </a:extLst>
          </p:cNvPr>
          <p:cNvSpPr/>
          <p:nvPr/>
        </p:nvSpPr>
        <p:spPr>
          <a:xfrm>
            <a:off x="2705998" y="5718185"/>
            <a:ext cx="1080060" cy="879771"/>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1" name="Rectangle: Diagonal Corners Rounded 50">
            <a:extLst>
              <a:ext uri="{FF2B5EF4-FFF2-40B4-BE49-F238E27FC236}">
                <a16:creationId xmlns:a16="http://schemas.microsoft.com/office/drawing/2014/main" id="{209E19F3-E5C5-F0C2-C9DE-976B219FEFD8}"/>
              </a:ext>
            </a:extLst>
          </p:cNvPr>
          <p:cNvSpPr/>
          <p:nvPr/>
        </p:nvSpPr>
        <p:spPr>
          <a:xfrm>
            <a:off x="2251859" y="5408052"/>
            <a:ext cx="1939380" cy="1563793"/>
          </a:xfrm>
          <a:prstGeom prst="round2DiagRect">
            <a:avLst/>
          </a:prstGeom>
          <a:noFill/>
          <a:ln w="762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177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3261333"/>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31574" b="-31574"/>
            </a:stretch>
          </a:blipFill>
        </p:spPr>
      </p:sp>
      <p:grpSp>
        <p:nvGrpSpPr>
          <p:cNvPr id="7" name="Group 7"/>
          <p:cNvGrpSpPr/>
          <p:nvPr/>
        </p:nvGrpSpPr>
        <p:grpSpPr>
          <a:xfrm>
            <a:off x="1739474" y="4031724"/>
            <a:ext cx="4595005" cy="3573491"/>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4691953" y="1028700"/>
            <a:ext cx="8904094"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dirty="0">
                <a:solidFill>
                  <a:srgbClr val="010101"/>
                </a:solidFill>
                <a:latin typeface="Archivo Black"/>
              </a:rPr>
              <a:t>FUTURE WORK</a:t>
            </a:r>
          </a:p>
        </p:txBody>
      </p:sp>
      <p:sp>
        <p:nvSpPr>
          <p:cNvPr id="11" name="TextBox 11"/>
          <p:cNvSpPr txBox="1"/>
          <p:nvPr/>
        </p:nvSpPr>
        <p:spPr>
          <a:xfrm>
            <a:off x="1739474" y="2019300"/>
            <a:ext cx="14809052" cy="1409873"/>
          </a:xfrm>
          <a:prstGeom prst="rect">
            <a:avLst/>
          </a:prstGeom>
        </p:spPr>
        <p:txBody>
          <a:bodyPr wrap="square" lIns="0" tIns="0" rIns="0" bIns="0" rtlCol="0" anchor="t">
            <a:spAutoFit/>
          </a:bodyPr>
          <a:lstStyle/>
          <a:p>
            <a:pPr algn="ctr">
              <a:lnSpc>
                <a:spcPts val="2800"/>
              </a:lnSpc>
            </a:pPr>
            <a:r>
              <a:rPr lang="en-US" sz="2000" dirty="0">
                <a:solidFill>
                  <a:srgbClr val="100F0D"/>
                </a:solidFill>
                <a:latin typeface="Montserrat Light"/>
              </a:rPr>
              <a:t>Future works involve refining feature engineering, optimizing model hyperparameters, exploring advanced techniques like ensemble methods &amp; deep learning and fostering collaboration with business stakeholders for continuous model improvement aligned with strategic goals. Ethical considerations, bias assessment and user-friendly interfaces are also essential aspects to address in the evolving landscape of customer behavior prediction.</a:t>
            </a:r>
          </a:p>
        </p:txBody>
      </p:sp>
      <p:grpSp>
        <p:nvGrpSpPr>
          <p:cNvPr id="12" name="Group 12"/>
          <p:cNvGrpSpPr/>
          <p:nvPr/>
        </p:nvGrpSpPr>
        <p:grpSpPr>
          <a:xfrm>
            <a:off x="2954088" y="3875355"/>
            <a:ext cx="157787" cy="156369"/>
            <a:chOff x="0" y="0"/>
            <a:chExt cx="320400" cy="317520"/>
          </a:xfrm>
        </p:grpSpPr>
        <p:sp>
          <p:nvSpPr>
            <p:cNvPr id="13" name="Freeform 13"/>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4" name="Group 14"/>
          <p:cNvGrpSpPr/>
          <p:nvPr/>
        </p:nvGrpSpPr>
        <p:grpSpPr>
          <a:xfrm>
            <a:off x="1981480" y="3875355"/>
            <a:ext cx="1047779" cy="1124013"/>
            <a:chOff x="0" y="0"/>
            <a:chExt cx="2127600" cy="2282400"/>
          </a:xfrm>
        </p:grpSpPr>
        <p:sp>
          <p:nvSpPr>
            <p:cNvPr id="15" name="Freeform 15"/>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6" name="Group 16"/>
          <p:cNvGrpSpPr>
            <a:grpSpLocks noChangeAspect="1"/>
          </p:cNvGrpSpPr>
          <p:nvPr/>
        </p:nvGrpSpPr>
        <p:grpSpPr>
          <a:xfrm>
            <a:off x="1981480" y="5281810"/>
            <a:ext cx="2055497" cy="205549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t="-24961" b="-24961"/>
              </a:stretch>
            </a:blipFill>
          </p:spPr>
        </p:sp>
      </p:grpSp>
      <p:sp>
        <p:nvSpPr>
          <p:cNvPr id="18" name="TextBox 18"/>
          <p:cNvSpPr txBox="1"/>
          <p:nvPr/>
        </p:nvSpPr>
        <p:spPr>
          <a:xfrm>
            <a:off x="3211520" y="4255348"/>
            <a:ext cx="2919458" cy="727187"/>
          </a:xfrm>
          <a:prstGeom prst="rect">
            <a:avLst/>
          </a:prstGeom>
        </p:spPr>
        <p:txBody>
          <a:bodyPr wrap="square" lIns="0" tIns="0" rIns="0" bIns="0" rtlCol="0" anchor="t">
            <a:spAutoFit/>
          </a:bodyPr>
          <a:lstStyle/>
          <a:p>
            <a:pPr marL="0" lvl="1" indent="0" algn="l">
              <a:lnSpc>
                <a:spcPts val="2992"/>
              </a:lnSpc>
              <a:spcBef>
                <a:spcPct val="0"/>
              </a:spcBef>
            </a:pPr>
            <a:r>
              <a:rPr lang="en-US" sz="2168" u="none" strike="noStrike" spc="212" dirty="0">
                <a:solidFill>
                  <a:srgbClr val="000000"/>
                </a:solidFill>
                <a:latin typeface="Montserrat Classic Bold"/>
              </a:rPr>
              <a:t>Handling Imbalanced Data</a:t>
            </a:r>
          </a:p>
        </p:txBody>
      </p:sp>
      <p:sp>
        <p:nvSpPr>
          <p:cNvPr id="19" name="TextBox 19"/>
          <p:cNvSpPr txBox="1"/>
          <p:nvPr/>
        </p:nvSpPr>
        <p:spPr>
          <a:xfrm>
            <a:off x="4155250" y="5319361"/>
            <a:ext cx="1975728" cy="2060500"/>
          </a:xfrm>
          <a:prstGeom prst="rect">
            <a:avLst/>
          </a:prstGeom>
        </p:spPr>
        <p:txBody>
          <a:bodyPr lIns="0" tIns="0" rIns="0" bIns="0" rtlCol="0" anchor="t">
            <a:spAutoFit/>
          </a:bodyPr>
          <a:lstStyle/>
          <a:p>
            <a:pPr>
              <a:lnSpc>
                <a:spcPts val="1773"/>
              </a:lnSpc>
            </a:pPr>
            <a:r>
              <a:rPr lang="en-US" sz="1285" spc="125" dirty="0">
                <a:solidFill>
                  <a:srgbClr val="000000"/>
                </a:solidFill>
                <a:latin typeface="Montserrat Light"/>
              </a:rPr>
              <a:t>Implement techniques to address class imbalance in the dataset, especially if the occurrence of churn is significantly lower than retention.</a:t>
            </a:r>
          </a:p>
        </p:txBody>
      </p:sp>
      <p:grpSp>
        <p:nvGrpSpPr>
          <p:cNvPr id="21" name="Group 21"/>
          <p:cNvGrpSpPr/>
          <p:nvPr/>
        </p:nvGrpSpPr>
        <p:grpSpPr>
          <a:xfrm>
            <a:off x="6844166" y="4031724"/>
            <a:ext cx="4595005" cy="3573491"/>
            <a:chOff x="0" y="0"/>
            <a:chExt cx="1210207" cy="941166"/>
          </a:xfrm>
        </p:grpSpPr>
        <p:sp>
          <p:nvSpPr>
            <p:cNvPr id="22" name="Freeform 22"/>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23" name="TextBox 23"/>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8058780" y="3875355"/>
            <a:ext cx="157787" cy="156369"/>
            <a:chOff x="0" y="0"/>
            <a:chExt cx="320400" cy="317520"/>
          </a:xfrm>
        </p:grpSpPr>
        <p:sp>
          <p:nvSpPr>
            <p:cNvPr id="25" name="Freeform 25"/>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6" name="Group 26"/>
          <p:cNvGrpSpPr/>
          <p:nvPr/>
        </p:nvGrpSpPr>
        <p:grpSpPr>
          <a:xfrm>
            <a:off x="7086172" y="3875355"/>
            <a:ext cx="1047779" cy="1124013"/>
            <a:chOff x="0" y="0"/>
            <a:chExt cx="2127600" cy="2282400"/>
          </a:xfrm>
        </p:grpSpPr>
        <p:sp>
          <p:nvSpPr>
            <p:cNvPr id="27" name="Freeform 2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28" name="Group 28"/>
          <p:cNvGrpSpPr>
            <a:grpSpLocks noChangeAspect="1"/>
          </p:cNvGrpSpPr>
          <p:nvPr/>
        </p:nvGrpSpPr>
        <p:grpSpPr>
          <a:xfrm>
            <a:off x="7086172" y="5281810"/>
            <a:ext cx="2055497" cy="205549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32832" r="-32832"/>
              </a:stretch>
            </a:blipFill>
          </p:spPr>
        </p:sp>
      </p:grpSp>
      <p:sp>
        <p:nvSpPr>
          <p:cNvPr id="30" name="TextBox 30"/>
          <p:cNvSpPr txBox="1"/>
          <p:nvPr/>
        </p:nvSpPr>
        <p:spPr>
          <a:xfrm>
            <a:off x="8316211" y="4255348"/>
            <a:ext cx="3122959" cy="727187"/>
          </a:xfrm>
          <a:prstGeom prst="rect">
            <a:avLst/>
          </a:prstGeom>
        </p:spPr>
        <p:txBody>
          <a:bodyPr wrap="square" lIns="0" tIns="0" rIns="0" bIns="0" rtlCol="0" anchor="t">
            <a:spAutoFit/>
          </a:bodyPr>
          <a:lstStyle/>
          <a:p>
            <a:pPr marL="0" lvl="1" indent="0" algn="l">
              <a:lnSpc>
                <a:spcPts val="2992"/>
              </a:lnSpc>
              <a:spcBef>
                <a:spcPct val="0"/>
              </a:spcBef>
            </a:pPr>
            <a:r>
              <a:rPr lang="en-US" sz="2168" u="none" strike="noStrike" spc="212" dirty="0">
                <a:solidFill>
                  <a:srgbClr val="000000"/>
                </a:solidFill>
                <a:latin typeface="Montserrat Classic Bold"/>
              </a:rPr>
              <a:t>Business Strategy Integration</a:t>
            </a:r>
          </a:p>
        </p:txBody>
      </p:sp>
      <p:sp>
        <p:nvSpPr>
          <p:cNvPr id="31" name="TextBox 31"/>
          <p:cNvSpPr txBox="1"/>
          <p:nvPr/>
        </p:nvSpPr>
        <p:spPr>
          <a:xfrm>
            <a:off x="9259943" y="5319361"/>
            <a:ext cx="1975728" cy="2060500"/>
          </a:xfrm>
          <a:prstGeom prst="rect">
            <a:avLst/>
          </a:prstGeom>
        </p:spPr>
        <p:txBody>
          <a:bodyPr lIns="0" tIns="0" rIns="0" bIns="0" rtlCol="0" anchor="t">
            <a:spAutoFit/>
          </a:bodyPr>
          <a:lstStyle/>
          <a:p>
            <a:pPr>
              <a:lnSpc>
                <a:spcPts val="1773"/>
              </a:lnSpc>
            </a:pPr>
            <a:r>
              <a:rPr lang="en-US" sz="1285" spc="125" dirty="0">
                <a:solidFill>
                  <a:srgbClr val="000000"/>
                </a:solidFill>
                <a:latin typeface="Montserrat Light"/>
              </a:rPr>
              <a:t>Collaborate closely with business stakeholders to align the model's predictions with actionable strategies for customer retention and engagement.</a:t>
            </a:r>
          </a:p>
        </p:txBody>
      </p:sp>
      <p:grpSp>
        <p:nvGrpSpPr>
          <p:cNvPr id="33" name="Group 33"/>
          <p:cNvGrpSpPr/>
          <p:nvPr/>
        </p:nvGrpSpPr>
        <p:grpSpPr>
          <a:xfrm>
            <a:off x="11953521" y="4031724"/>
            <a:ext cx="4595005" cy="3573491"/>
            <a:chOff x="0" y="0"/>
            <a:chExt cx="1210207" cy="941166"/>
          </a:xfrm>
        </p:grpSpPr>
        <p:sp>
          <p:nvSpPr>
            <p:cNvPr id="34" name="Freeform 34"/>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35" name="TextBox 35"/>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36" name="Group 36"/>
          <p:cNvGrpSpPr/>
          <p:nvPr/>
        </p:nvGrpSpPr>
        <p:grpSpPr>
          <a:xfrm>
            <a:off x="13168135" y="3875355"/>
            <a:ext cx="157787" cy="156369"/>
            <a:chOff x="0" y="0"/>
            <a:chExt cx="320400" cy="317520"/>
          </a:xfrm>
        </p:grpSpPr>
        <p:sp>
          <p:nvSpPr>
            <p:cNvPr id="37" name="Freeform 37"/>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8" name="Group 38"/>
          <p:cNvGrpSpPr/>
          <p:nvPr/>
        </p:nvGrpSpPr>
        <p:grpSpPr>
          <a:xfrm>
            <a:off x="12195527" y="3875355"/>
            <a:ext cx="1047779" cy="1124013"/>
            <a:chOff x="0" y="0"/>
            <a:chExt cx="2127600" cy="2282400"/>
          </a:xfrm>
        </p:grpSpPr>
        <p:sp>
          <p:nvSpPr>
            <p:cNvPr id="39" name="Freeform 39"/>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40" name="Group 40"/>
          <p:cNvGrpSpPr>
            <a:grpSpLocks noChangeAspect="1"/>
          </p:cNvGrpSpPr>
          <p:nvPr/>
        </p:nvGrpSpPr>
        <p:grpSpPr>
          <a:xfrm>
            <a:off x="12195527" y="5281810"/>
            <a:ext cx="2055497" cy="2055497"/>
            <a:chOff x="0" y="0"/>
            <a:chExt cx="6350000" cy="6350000"/>
          </a:xfrm>
        </p:grpSpPr>
        <p:sp>
          <p:nvSpPr>
            <p:cNvPr id="41" name="Freeform 4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t="-12487" b="-12487"/>
              </a:stretch>
            </a:blipFill>
          </p:spPr>
        </p:sp>
      </p:grpSp>
      <p:sp>
        <p:nvSpPr>
          <p:cNvPr id="42" name="TextBox 42"/>
          <p:cNvSpPr txBox="1"/>
          <p:nvPr/>
        </p:nvSpPr>
        <p:spPr>
          <a:xfrm>
            <a:off x="13425567" y="4255348"/>
            <a:ext cx="2745392" cy="727187"/>
          </a:xfrm>
          <a:prstGeom prst="rect">
            <a:avLst/>
          </a:prstGeom>
        </p:spPr>
        <p:txBody>
          <a:bodyPr lIns="0" tIns="0" rIns="0" bIns="0" rtlCol="0" anchor="t">
            <a:spAutoFit/>
          </a:bodyPr>
          <a:lstStyle/>
          <a:p>
            <a:pPr marL="0" lvl="1" indent="0" algn="l">
              <a:lnSpc>
                <a:spcPts val="2992"/>
              </a:lnSpc>
              <a:spcBef>
                <a:spcPct val="0"/>
              </a:spcBef>
            </a:pPr>
            <a:r>
              <a:rPr lang="en-US" sz="2168" u="none" strike="noStrike" spc="212" dirty="0">
                <a:solidFill>
                  <a:srgbClr val="000000"/>
                </a:solidFill>
                <a:latin typeface="Montserrat Classic Bold"/>
              </a:rPr>
              <a:t>Cost Benefit Analysis</a:t>
            </a:r>
          </a:p>
        </p:txBody>
      </p:sp>
      <p:sp>
        <p:nvSpPr>
          <p:cNvPr id="43" name="TextBox 43"/>
          <p:cNvSpPr txBox="1"/>
          <p:nvPr/>
        </p:nvSpPr>
        <p:spPr>
          <a:xfrm>
            <a:off x="14369298" y="5319361"/>
            <a:ext cx="1975728" cy="2060500"/>
          </a:xfrm>
          <a:prstGeom prst="rect">
            <a:avLst/>
          </a:prstGeom>
        </p:spPr>
        <p:txBody>
          <a:bodyPr lIns="0" tIns="0" rIns="0" bIns="0" rtlCol="0" anchor="t">
            <a:spAutoFit/>
          </a:bodyPr>
          <a:lstStyle/>
          <a:p>
            <a:pPr>
              <a:lnSpc>
                <a:spcPts val="1773"/>
              </a:lnSpc>
            </a:pPr>
            <a:r>
              <a:rPr lang="en-US" sz="1285" spc="125" dirty="0">
                <a:solidFill>
                  <a:srgbClr val="000000"/>
                </a:solidFill>
                <a:latin typeface="Montserrat Light"/>
              </a:rPr>
              <a:t>Conduct a thorough cost-benefit analysis to understand the economic impact of implementing churn prevention strategies based on the model's predictions.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2108006" y="2499940"/>
            <a:ext cx="7692734" cy="830805"/>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dirty="0">
                <a:solidFill>
                  <a:srgbClr val="010101"/>
                </a:solidFill>
                <a:latin typeface="Archivo Black"/>
              </a:rPr>
              <a:t>CONCLUSION</a:t>
            </a:r>
          </a:p>
        </p:txBody>
      </p:sp>
      <p:sp>
        <p:nvSpPr>
          <p:cNvPr id="16" name="TextBox 16"/>
          <p:cNvSpPr txBox="1"/>
          <p:nvPr/>
        </p:nvSpPr>
        <p:spPr>
          <a:xfrm>
            <a:off x="2275588" y="3516817"/>
            <a:ext cx="7357569" cy="1364728"/>
          </a:xfrm>
          <a:prstGeom prst="rect">
            <a:avLst/>
          </a:prstGeom>
        </p:spPr>
        <p:txBody>
          <a:bodyPr lIns="0" tIns="0" rIns="0" bIns="0" rtlCol="0" anchor="t">
            <a:spAutoFit/>
          </a:bodyPr>
          <a:lstStyle/>
          <a:p>
            <a:pPr algn="ctr">
              <a:lnSpc>
                <a:spcPts val="2714"/>
              </a:lnSpc>
            </a:pPr>
            <a:r>
              <a:rPr lang="en-US" sz="1967" spc="192" dirty="0">
                <a:solidFill>
                  <a:srgbClr val="040506"/>
                </a:solidFill>
                <a:latin typeface="Montserrat Light"/>
              </a:rPr>
              <a:t>The work conclusively empowers businesses with actionable insights, derived from machine learning models, to strategically mitigate customer churn and foster sustained growth.</a:t>
            </a:r>
          </a:p>
        </p:txBody>
      </p:sp>
      <p:sp>
        <p:nvSpPr>
          <p:cNvPr id="17" name="Freeform 17"/>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6613767" y="7703045"/>
            <a:ext cx="2810608" cy="342273"/>
          </a:xfrm>
          <a:prstGeom prst="rect">
            <a:avLst/>
          </a:prstGeom>
        </p:spPr>
        <p:txBody>
          <a:bodyPr lIns="0" tIns="0" rIns="0" bIns="0" rtlCol="0" anchor="t">
            <a:spAutoFit/>
          </a:bodyPr>
          <a:lstStyle/>
          <a:p>
            <a:pPr algn="ctr">
              <a:lnSpc>
                <a:spcPts val="2980"/>
              </a:lnSpc>
            </a:pPr>
            <a:r>
              <a:rPr lang="en-US" sz="2159" spc="30" dirty="0">
                <a:solidFill>
                  <a:srgbClr val="040506"/>
                </a:solidFill>
                <a:latin typeface="Montserrat Classic"/>
              </a:rPr>
              <a:t>Actionable Insights</a:t>
            </a:r>
          </a:p>
        </p:txBody>
      </p:sp>
      <p:sp>
        <p:nvSpPr>
          <p:cNvPr id="19" name="TextBox 19"/>
          <p:cNvSpPr txBox="1"/>
          <p:nvPr/>
        </p:nvSpPr>
        <p:spPr>
          <a:xfrm>
            <a:off x="10542800" y="6467330"/>
            <a:ext cx="2629427" cy="342273"/>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rPr>
              <a:t>Business Impact</a:t>
            </a:r>
          </a:p>
        </p:txBody>
      </p:sp>
      <p:sp>
        <p:nvSpPr>
          <p:cNvPr id="20" name="TextBox 20"/>
          <p:cNvSpPr txBox="1"/>
          <p:nvPr/>
        </p:nvSpPr>
        <p:spPr>
          <a:xfrm>
            <a:off x="14349773" y="5105400"/>
            <a:ext cx="2629427" cy="726994"/>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rPr>
              <a:t>Empowering Decision-Making</a:t>
            </a:r>
          </a:p>
        </p:txBody>
      </p:sp>
      <p:sp>
        <p:nvSpPr>
          <p:cNvPr id="21" name="Freeform 21"/>
          <p:cNvSpPr/>
          <p:nvPr/>
        </p:nvSpPr>
        <p:spPr>
          <a:xfrm>
            <a:off x="11281455" y="6896100"/>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71818"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0" y="0"/>
            <a:ext cx="8585708" cy="10287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r="-39833"/>
              </a:stretch>
            </a:blipFill>
          </p:spPr>
        </p:sp>
      </p:grpSp>
      <p:grpSp>
        <p:nvGrpSpPr>
          <p:cNvPr id="7" name="Group 7"/>
          <p:cNvGrpSpPr/>
          <p:nvPr/>
        </p:nvGrpSpPr>
        <p:grpSpPr>
          <a:xfrm>
            <a:off x="5867400" y="423411"/>
            <a:ext cx="11506200" cy="9144000"/>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txBody>
            <a:bodyPr/>
            <a:lstStyle/>
            <a:p>
              <a:endParaRPr lang="en-US"/>
            </a:p>
          </p:txBody>
        </p:sp>
        <p:sp>
          <p:nvSpPr>
            <p:cNvPr id="9" name="TextBox 9"/>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9915711" y="3767998"/>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9915711" y="4896724"/>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9915711" y="7079789"/>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9915711" y="8208516"/>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7991617" y="1409700"/>
            <a:ext cx="4921232"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dirty="0">
                <a:solidFill>
                  <a:srgbClr val="010101"/>
                </a:solidFill>
                <a:latin typeface="Archivo Black"/>
              </a:rPr>
              <a:t>OUR TEAM</a:t>
            </a:r>
          </a:p>
        </p:txBody>
      </p:sp>
      <p:sp>
        <p:nvSpPr>
          <p:cNvPr id="23" name="TextBox 23"/>
          <p:cNvSpPr txBox="1"/>
          <p:nvPr/>
        </p:nvSpPr>
        <p:spPr>
          <a:xfrm>
            <a:off x="9915711" y="2501553"/>
            <a:ext cx="2706695" cy="414132"/>
          </a:xfrm>
          <a:prstGeom prst="rect">
            <a:avLst/>
          </a:prstGeom>
        </p:spPr>
        <p:txBody>
          <a:bodyPr lIns="0" tIns="0" rIns="0" bIns="0" rtlCol="0" anchor="t">
            <a:spAutoFit/>
          </a:bodyPr>
          <a:lstStyle/>
          <a:p>
            <a:pPr>
              <a:lnSpc>
                <a:spcPts val="3358"/>
              </a:lnSpc>
            </a:pPr>
            <a:r>
              <a:rPr lang="en-US" sz="2416" spc="-48" dirty="0">
                <a:solidFill>
                  <a:srgbClr val="010101"/>
                </a:solidFill>
                <a:latin typeface="Montserrat Light Bold"/>
              </a:rPr>
              <a:t>Soham Paul</a:t>
            </a:r>
          </a:p>
        </p:txBody>
      </p:sp>
      <p:sp>
        <p:nvSpPr>
          <p:cNvPr id="24" name="TextBox 24"/>
          <p:cNvSpPr txBox="1"/>
          <p:nvPr/>
        </p:nvSpPr>
        <p:spPr>
          <a:xfrm>
            <a:off x="9942142" y="2943485"/>
            <a:ext cx="6440858" cy="671018"/>
          </a:xfrm>
          <a:prstGeom prst="rect">
            <a:avLst/>
          </a:prstGeom>
        </p:spPr>
        <p:txBody>
          <a:bodyPr wrap="square" lIns="0" tIns="0" rIns="0" bIns="0" rtlCol="0" anchor="t">
            <a:spAutoFit/>
          </a:bodyPr>
          <a:lstStyle/>
          <a:p>
            <a:pPr>
              <a:lnSpc>
                <a:spcPts val="2731"/>
              </a:lnSpc>
            </a:pPr>
            <a:r>
              <a:rPr lang="en-US" sz="2053" spc="16" dirty="0">
                <a:solidFill>
                  <a:srgbClr val="010101"/>
                </a:solidFill>
                <a:latin typeface="Montserrat Light"/>
              </a:rPr>
              <a:t>2</a:t>
            </a:r>
            <a:r>
              <a:rPr lang="en-US" sz="2053" spc="16" baseline="30000" dirty="0">
                <a:solidFill>
                  <a:srgbClr val="010101"/>
                </a:solidFill>
                <a:latin typeface="Montserrat Light"/>
              </a:rPr>
              <a:t>nd</a:t>
            </a:r>
            <a:r>
              <a:rPr lang="en-US" sz="2053" spc="16" dirty="0">
                <a:solidFill>
                  <a:srgbClr val="010101"/>
                </a:solidFill>
                <a:latin typeface="Montserrat Light"/>
              </a:rPr>
              <a:t> Year MS-QMS Student</a:t>
            </a:r>
          </a:p>
          <a:p>
            <a:pPr>
              <a:lnSpc>
                <a:spcPts val="2731"/>
              </a:lnSpc>
            </a:pPr>
            <a:r>
              <a:rPr lang="en-US" sz="2053" spc="16" dirty="0">
                <a:solidFill>
                  <a:srgbClr val="010101"/>
                </a:solidFill>
                <a:latin typeface="Montserrat Light"/>
              </a:rPr>
              <a:t>Indian Statistical Institute, Hyderabad</a:t>
            </a:r>
          </a:p>
        </p:txBody>
      </p:sp>
      <p:sp>
        <p:nvSpPr>
          <p:cNvPr id="25" name="TextBox 25"/>
          <p:cNvSpPr txBox="1"/>
          <p:nvPr/>
        </p:nvSpPr>
        <p:spPr>
          <a:xfrm>
            <a:off x="10452233" y="4300005"/>
            <a:ext cx="3788059" cy="344518"/>
          </a:xfrm>
          <a:prstGeom prst="rect">
            <a:avLst/>
          </a:prstGeom>
        </p:spPr>
        <p:txBody>
          <a:bodyPr lIns="0" tIns="0" rIns="0" bIns="0" rtlCol="0" anchor="t">
            <a:spAutoFit/>
          </a:bodyPr>
          <a:lstStyle/>
          <a:p>
            <a:pPr marL="0" lvl="0" indent="0">
              <a:lnSpc>
                <a:spcPts val="2856"/>
              </a:lnSpc>
              <a:spcBef>
                <a:spcPct val="0"/>
              </a:spcBef>
            </a:pPr>
            <a:r>
              <a:rPr lang="en-US" sz="2069" u="sng" strike="noStrike" dirty="0">
                <a:uFill>
                  <a:solidFill>
                    <a:schemeClr val="bg1"/>
                  </a:solidFill>
                </a:uFill>
                <a:latin typeface="Montserrat Light"/>
                <a:hlinkClick r:id="rId7">
                  <a:extLst>
                    <a:ext uri="{A12FA001-AC4F-418D-AE19-62706E023703}">
                      <ahyp:hlinkClr xmlns:ahyp="http://schemas.microsoft.com/office/drawing/2018/hyperlinkcolor" val="tx"/>
                    </a:ext>
                  </a:extLst>
                </a:hlinkClick>
              </a:rPr>
              <a:t>soham-paul-96889019b</a:t>
            </a:r>
            <a:endParaRPr lang="en-US" sz="2069" u="sng" strike="noStrike" dirty="0">
              <a:uFill>
                <a:solidFill>
                  <a:schemeClr val="bg1"/>
                </a:solidFill>
              </a:uFill>
              <a:latin typeface="Montserrat Light"/>
            </a:endParaRPr>
          </a:p>
        </p:txBody>
      </p:sp>
      <p:sp>
        <p:nvSpPr>
          <p:cNvPr id="26" name="TextBox 26"/>
          <p:cNvSpPr txBox="1"/>
          <p:nvPr/>
        </p:nvSpPr>
        <p:spPr>
          <a:xfrm>
            <a:off x="10452233" y="4923630"/>
            <a:ext cx="3788059" cy="343214"/>
          </a:xfrm>
          <a:prstGeom prst="rect">
            <a:avLst/>
          </a:prstGeom>
        </p:spPr>
        <p:txBody>
          <a:bodyPr lIns="0" tIns="0" rIns="0" bIns="0" rtlCol="0" anchor="t">
            <a:spAutoFit/>
          </a:bodyPr>
          <a:lstStyle/>
          <a:p>
            <a:pPr marL="0" lvl="0" indent="0">
              <a:lnSpc>
                <a:spcPts val="2856"/>
              </a:lnSpc>
              <a:spcBef>
                <a:spcPct val="0"/>
              </a:spcBef>
            </a:pPr>
            <a:r>
              <a:rPr lang="en-US" sz="2069" dirty="0">
                <a:solidFill>
                  <a:srgbClr val="000000"/>
                </a:solidFill>
                <a:latin typeface="Montserrat Light"/>
              </a:rPr>
              <a:t>Hyderabad, India</a:t>
            </a:r>
          </a:p>
        </p:txBody>
      </p:sp>
      <p:sp>
        <p:nvSpPr>
          <p:cNvPr id="27" name="TextBox 27"/>
          <p:cNvSpPr txBox="1"/>
          <p:nvPr/>
        </p:nvSpPr>
        <p:spPr>
          <a:xfrm>
            <a:off x="10452233" y="3779603"/>
            <a:ext cx="3559508" cy="343214"/>
          </a:xfrm>
          <a:prstGeom prst="rect">
            <a:avLst/>
          </a:prstGeom>
        </p:spPr>
        <p:txBody>
          <a:bodyPr lIns="0" tIns="0" rIns="0" bIns="0" rtlCol="0" anchor="t">
            <a:spAutoFit/>
          </a:bodyPr>
          <a:lstStyle/>
          <a:p>
            <a:pPr marL="0" lvl="0" indent="0">
              <a:lnSpc>
                <a:spcPts val="2856"/>
              </a:lnSpc>
              <a:spcBef>
                <a:spcPct val="0"/>
              </a:spcBef>
            </a:pPr>
            <a:r>
              <a:rPr lang="en-US" sz="2069" dirty="0">
                <a:solidFill>
                  <a:srgbClr val="000000"/>
                </a:solidFill>
                <a:latin typeface="Montserrat Light"/>
              </a:rPr>
              <a:t>+91 93303 87993</a:t>
            </a:r>
          </a:p>
        </p:txBody>
      </p:sp>
      <p:sp>
        <p:nvSpPr>
          <p:cNvPr id="28" name="TextBox 28"/>
          <p:cNvSpPr txBox="1"/>
          <p:nvPr/>
        </p:nvSpPr>
        <p:spPr>
          <a:xfrm>
            <a:off x="9915711" y="5796168"/>
            <a:ext cx="2706695" cy="414132"/>
          </a:xfrm>
          <a:prstGeom prst="rect">
            <a:avLst/>
          </a:prstGeom>
        </p:spPr>
        <p:txBody>
          <a:bodyPr lIns="0" tIns="0" rIns="0" bIns="0" rtlCol="0" anchor="t">
            <a:spAutoFit/>
          </a:bodyPr>
          <a:lstStyle/>
          <a:p>
            <a:pPr>
              <a:lnSpc>
                <a:spcPts val="3358"/>
              </a:lnSpc>
            </a:pPr>
            <a:r>
              <a:rPr lang="en-US" sz="2416" dirty="0">
                <a:solidFill>
                  <a:srgbClr val="010101"/>
                </a:solidFill>
                <a:latin typeface="Montserrat Light Bold"/>
              </a:rPr>
              <a:t>Anirban Dey</a:t>
            </a:r>
          </a:p>
        </p:txBody>
      </p:sp>
      <p:sp>
        <p:nvSpPr>
          <p:cNvPr id="29" name="TextBox 29"/>
          <p:cNvSpPr txBox="1"/>
          <p:nvPr/>
        </p:nvSpPr>
        <p:spPr>
          <a:xfrm>
            <a:off x="9942142" y="6286500"/>
            <a:ext cx="7431458" cy="671018"/>
          </a:xfrm>
          <a:prstGeom prst="rect">
            <a:avLst/>
          </a:prstGeom>
        </p:spPr>
        <p:txBody>
          <a:bodyPr wrap="square" lIns="0" tIns="0" rIns="0" bIns="0" rtlCol="0" anchor="t">
            <a:spAutoFit/>
          </a:bodyPr>
          <a:lstStyle/>
          <a:p>
            <a:pPr>
              <a:lnSpc>
                <a:spcPts val="2731"/>
              </a:lnSpc>
            </a:pPr>
            <a:r>
              <a:rPr lang="en-US" sz="2053" spc="16" dirty="0">
                <a:solidFill>
                  <a:srgbClr val="010101"/>
                </a:solidFill>
                <a:latin typeface="Montserrat Light"/>
              </a:rPr>
              <a:t>2</a:t>
            </a:r>
            <a:r>
              <a:rPr lang="en-US" sz="2053" spc="16" baseline="30000" dirty="0">
                <a:solidFill>
                  <a:srgbClr val="010101"/>
                </a:solidFill>
                <a:latin typeface="Montserrat Light"/>
              </a:rPr>
              <a:t>nd</a:t>
            </a:r>
            <a:r>
              <a:rPr lang="en-US" sz="2053" spc="16" dirty="0">
                <a:solidFill>
                  <a:srgbClr val="010101"/>
                </a:solidFill>
                <a:latin typeface="Montserrat Light"/>
              </a:rPr>
              <a:t> Year MSc BDA Student</a:t>
            </a:r>
          </a:p>
          <a:p>
            <a:pPr>
              <a:lnSpc>
                <a:spcPts val="2731"/>
              </a:lnSpc>
            </a:pPr>
            <a:r>
              <a:rPr lang="en-US" sz="2053" spc="16" dirty="0">
                <a:solidFill>
                  <a:srgbClr val="010101"/>
                </a:solidFill>
                <a:latin typeface="Montserrat Light"/>
              </a:rPr>
              <a:t>RKM Vivekananda Educational &amp; Research Institute</a:t>
            </a:r>
          </a:p>
        </p:txBody>
      </p:sp>
      <p:sp>
        <p:nvSpPr>
          <p:cNvPr id="30" name="TextBox 30"/>
          <p:cNvSpPr txBox="1"/>
          <p:nvPr/>
        </p:nvSpPr>
        <p:spPr>
          <a:xfrm>
            <a:off x="10452233" y="7611797"/>
            <a:ext cx="3788059" cy="344518"/>
          </a:xfrm>
          <a:prstGeom prst="rect">
            <a:avLst/>
          </a:prstGeom>
        </p:spPr>
        <p:txBody>
          <a:bodyPr lIns="0" tIns="0" rIns="0" bIns="0" rtlCol="0" anchor="t">
            <a:spAutoFit/>
          </a:bodyPr>
          <a:lstStyle/>
          <a:p>
            <a:pPr marL="0" lvl="0" indent="0">
              <a:lnSpc>
                <a:spcPts val="2856"/>
              </a:lnSpc>
              <a:spcBef>
                <a:spcPct val="0"/>
              </a:spcBef>
            </a:pPr>
            <a:r>
              <a:rPr lang="en-US" sz="2069" u="sng" strike="noStrike" dirty="0">
                <a:uFill>
                  <a:solidFill>
                    <a:schemeClr val="bg1"/>
                  </a:solidFill>
                </a:uFill>
                <a:latin typeface="Montserrat Light"/>
                <a:hlinkClick r:id="rId8">
                  <a:extLst>
                    <a:ext uri="{A12FA001-AC4F-418D-AE19-62706E023703}">
                      <ahyp:hlinkClr xmlns:ahyp="http://schemas.microsoft.com/office/drawing/2018/hyperlinkcolor" val="tx"/>
                    </a:ext>
                  </a:extLst>
                </a:hlinkClick>
              </a:rPr>
              <a:t>anirban-dey-26b081260</a:t>
            </a:r>
            <a:endParaRPr lang="en-US" sz="2069" u="sng" strike="noStrike" dirty="0">
              <a:uFill>
                <a:solidFill>
                  <a:schemeClr val="bg1"/>
                </a:solidFill>
              </a:uFill>
              <a:latin typeface="Montserrat Light"/>
            </a:endParaRPr>
          </a:p>
        </p:txBody>
      </p:sp>
      <p:sp>
        <p:nvSpPr>
          <p:cNvPr id="31" name="TextBox 31"/>
          <p:cNvSpPr txBox="1"/>
          <p:nvPr/>
        </p:nvSpPr>
        <p:spPr>
          <a:xfrm>
            <a:off x="10452233" y="8235422"/>
            <a:ext cx="3788059" cy="343214"/>
          </a:xfrm>
          <a:prstGeom prst="rect">
            <a:avLst/>
          </a:prstGeom>
        </p:spPr>
        <p:txBody>
          <a:bodyPr lIns="0" tIns="0" rIns="0" bIns="0" rtlCol="0" anchor="t">
            <a:spAutoFit/>
          </a:bodyPr>
          <a:lstStyle/>
          <a:p>
            <a:pPr marL="0" lvl="0" indent="0">
              <a:lnSpc>
                <a:spcPts val="2856"/>
              </a:lnSpc>
              <a:spcBef>
                <a:spcPct val="0"/>
              </a:spcBef>
            </a:pPr>
            <a:r>
              <a:rPr lang="en-US" sz="2069" dirty="0">
                <a:solidFill>
                  <a:srgbClr val="000000"/>
                </a:solidFill>
                <a:latin typeface="Montserrat Light"/>
              </a:rPr>
              <a:t>Kolkata, India</a:t>
            </a:r>
          </a:p>
        </p:txBody>
      </p:sp>
      <p:sp>
        <p:nvSpPr>
          <p:cNvPr id="32" name="TextBox 32"/>
          <p:cNvSpPr txBox="1"/>
          <p:nvPr/>
        </p:nvSpPr>
        <p:spPr>
          <a:xfrm>
            <a:off x="10452233" y="7091394"/>
            <a:ext cx="3559508" cy="343214"/>
          </a:xfrm>
          <a:prstGeom prst="rect">
            <a:avLst/>
          </a:prstGeom>
        </p:spPr>
        <p:txBody>
          <a:bodyPr lIns="0" tIns="0" rIns="0" bIns="0" rtlCol="0" anchor="t">
            <a:spAutoFit/>
          </a:bodyPr>
          <a:lstStyle/>
          <a:p>
            <a:pPr marL="0" lvl="0" indent="0">
              <a:lnSpc>
                <a:spcPts val="2856"/>
              </a:lnSpc>
              <a:spcBef>
                <a:spcPct val="0"/>
              </a:spcBef>
            </a:pPr>
            <a:r>
              <a:rPr lang="en-US" sz="2069" dirty="0">
                <a:solidFill>
                  <a:srgbClr val="000000"/>
                </a:solidFill>
                <a:latin typeface="Montserrat Light"/>
              </a:rPr>
              <a:t>+91 91635 68623</a:t>
            </a:r>
          </a:p>
        </p:txBody>
      </p:sp>
      <p:pic>
        <p:nvPicPr>
          <p:cNvPr id="34" name="Picture 33">
            <a:extLst>
              <a:ext uri="{FF2B5EF4-FFF2-40B4-BE49-F238E27FC236}">
                <a16:creationId xmlns:a16="http://schemas.microsoft.com/office/drawing/2014/main" id="{F871BA6F-D0B4-3C9C-84E4-78D4AD03EB6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27564" y="5946012"/>
            <a:ext cx="2649414" cy="266168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36" name="Picture 35">
            <a:extLst>
              <a:ext uri="{FF2B5EF4-FFF2-40B4-BE49-F238E27FC236}">
                <a16:creationId xmlns:a16="http://schemas.microsoft.com/office/drawing/2014/main" id="{EFD4EEA0-51CF-C8D7-6CE9-190F7F7F2F4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734" r="16545"/>
          <a:stretch/>
        </p:blipFill>
        <p:spPr>
          <a:xfrm>
            <a:off x="7032230" y="2634218"/>
            <a:ext cx="2644748" cy="2661681"/>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0" name="Oval 9">
            <a:extLst>
              <a:ext uri="{FF2B5EF4-FFF2-40B4-BE49-F238E27FC236}">
                <a16:creationId xmlns:a16="http://schemas.microsoft.com/office/drawing/2014/main" id="{84C386E8-F1E1-4CFD-5694-8044C69861E4}"/>
              </a:ext>
            </a:extLst>
          </p:cNvPr>
          <p:cNvSpPr/>
          <p:nvPr/>
        </p:nvSpPr>
        <p:spPr>
          <a:xfrm>
            <a:off x="9911474" y="4305300"/>
            <a:ext cx="399176" cy="39917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1" name="TextBox 10">
            <a:extLst>
              <a:ext uri="{FF2B5EF4-FFF2-40B4-BE49-F238E27FC236}">
                <a16:creationId xmlns:a16="http://schemas.microsoft.com/office/drawing/2014/main" id="{C2B1B9C7-F5D7-E158-4152-F8A9D2F7054C}"/>
              </a:ext>
            </a:extLst>
          </p:cNvPr>
          <p:cNvSpPr txBox="1"/>
          <p:nvPr/>
        </p:nvSpPr>
        <p:spPr>
          <a:xfrm>
            <a:off x="9887662" y="4266091"/>
            <a:ext cx="467675" cy="461665"/>
          </a:xfrm>
          <a:prstGeom prst="rect">
            <a:avLst/>
          </a:prstGeom>
          <a:noFill/>
        </p:spPr>
        <p:txBody>
          <a:bodyPr wrap="square" rtlCol="0">
            <a:spAutoFit/>
          </a:bodyPr>
          <a:lstStyle/>
          <a:p>
            <a:pPr algn="ctr"/>
            <a:r>
              <a:rPr lang="en-US" sz="2400" b="1" dirty="0">
                <a:solidFill>
                  <a:schemeClr val="bg1"/>
                </a:solidFill>
              </a:rPr>
              <a:t>in</a:t>
            </a:r>
          </a:p>
        </p:txBody>
      </p:sp>
      <p:sp>
        <p:nvSpPr>
          <p:cNvPr id="38" name="Oval 37">
            <a:extLst>
              <a:ext uri="{FF2B5EF4-FFF2-40B4-BE49-F238E27FC236}">
                <a16:creationId xmlns:a16="http://schemas.microsoft.com/office/drawing/2014/main" id="{02B921A0-FB7C-16EF-92AF-98D642F660E0}"/>
              </a:ext>
            </a:extLst>
          </p:cNvPr>
          <p:cNvSpPr/>
          <p:nvPr/>
        </p:nvSpPr>
        <p:spPr>
          <a:xfrm>
            <a:off x="9913217" y="7622847"/>
            <a:ext cx="399176" cy="39917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TextBox 38">
            <a:extLst>
              <a:ext uri="{FF2B5EF4-FFF2-40B4-BE49-F238E27FC236}">
                <a16:creationId xmlns:a16="http://schemas.microsoft.com/office/drawing/2014/main" id="{04C62849-686E-23F7-0B1C-7ABAE10E1E32}"/>
              </a:ext>
            </a:extLst>
          </p:cNvPr>
          <p:cNvSpPr txBox="1"/>
          <p:nvPr/>
        </p:nvSpPr>
        <p:spPr>
          <a:xfrm>
            <a:off x="9890874" y="7588876"/>
            <a:ext cx="467675" cy="461665"/>
          </a:xfrm>
          <a:prstGeom prst="rect">
            <a:avLst/>
          </a:prstGeom>
          <a:noFill/>
        </p:spPr>
        <p:txBody>
          <a:bodyPr wrap="square" rtlCol="0">
            <a:spAutoFit/>
          </a:bodyPr>
          <a:lstStyle/>
          <a:p>
            <a:pPr algn="ctr"/>
            <a:r>
              <a:rPr lang="en-US" sz="2400" b="1" dirty="0">
                <a:solidFill>
                  <a:schemeClr val="bg1"/>
                </a:solidFill>
              </a:rPr>
              <a:t>in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a:grpSpLocks noChangeAspect="1"/>
          </p:cNvGrpSpPr>
          <p:nvPr/>
        </p:nvGrpSpPr>
        <p:grpSpPr>
          <a:xfrm>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83513" b="-83513"/>
              </a:stretch>
            </a:blipFill>
          </p:spPr>
        </p:sp>
      </p:grpSp>
      <p:sp>
        <p:nvSpPr>
          <p:cNvPr id="11" name="TextBox 11"/>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FFFFFF"/>
                </a:solidFill>
                <a:latin typeface="Archivo Black"/>
              </a:rPr>
              <a:t>THANK'S FOR WATCHING</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3" name="Group 13"/>
          <p:cNvGrpSpPr>
            <a:grpSpLocks noChangeAspect="1"/>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r="-25155"/>
              </a:stretch>
            </a:blipFill>
          </p:spPr>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6" name="Group 16"/>
          <p:cNvGrpSpPr>
            <a:grpSpLocks noChangeAspect="1"/>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9" name="Group 19"/>
          <p:cNvGrpSpPr>
            <a:grpSpLocks noChangeAspect="1"/>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r="-24991"/>
              </a:stretch>
            </a:blipFill>
          </p:spPr>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2" name="Group 22"/>
          <p:cNvGrpSpPr>
            <a:grpSpLocks noChangeAspect="1"/>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t="-24985" b="-24985"/>
              </a:stretch>
            </a:blipFill>
          </p:spPr>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5" name="Group 25"/>
          <p:cNvGrpSpPr>
            <a:grpSpLocks noChangeAspect="1"/>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r="-25015"/>
              </a:stretch>
            </a:blipFill>
          </p:spPr>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8" name="Group 28"/>
          <p:cNvGrpSpPr>
            <a:grpSpLocks noChangeAspect="1"/>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sp>
      </p:grpSp>
      <p:grpSp>
        <p:nvGrpSpPr>
          <p:cNvPr id="30" name="Group 30"/>
          <p:cNvGrpSpPr>
            <a:grpSpLocks noChangeAspect="1"/>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5078" b="-25078"/>
              </a:stretch>
            </a:blipFill>
          </p:spPr>
        </p:sp>
      </p:grpSp>
      <p:sp>
        <p:nvSpPr>
          <p:cNvPr id="34" name="TextBox 12">
            <a:extLst>
              <a:ext uri="{FF2B5EF4-FFF2-40B4-BE49-F238E27FC236}">
                <a16:creationId xmlns:a16="http://schemas.microsoft.com/office/drawing/2014/main" id="{3932D633-E8C5-39A6-3D36-E07CF135D09D}"/>
              </a:ext>
            </a:extLst>
          </p:cNvPr>
          <p:cNvSpPr txBox="1"/>
          <p:nvPr/>
        </p:nvSpPr>
        <p:spPr>
          <a:xfrm>
            <a:off x="2240447" y="2594822"/>
            <a:ext cx="3772464" cy="415563"/>
          </a:xfrm>
          <a:prstGeom prst="rect">
            <a:avLst/>
          </a:prstGeom>
        </p:spPr>
        <p:txBody>
          <a:bodyPr wrap="square" lIns="0" tIns="0" rIns="0" bIns="0" rtlCol="0" anchor="t">
            <a:spAutoFit/>
          </a:bodyPr>
          <a:lstStyle/>
          <a:p>
            <a:pPr>
              <a:lnSpc>
                <a:spcPts val="3692"/>
              </a:lnSpc>
            </a:pPr>
            <a:r>
              <a:rPr lang="en-US" sz="2400" spc="-61" dirty="0">
                <a:solidFill>
                  <a:schemeClr val="tx1">
                    <a:lumMod val="75000"/>
                    <a:lumOff val="25000"/>
                  </a:schemeClr>
                </a:solidFill>
                <a:latin typeface="Montserrat Classic Bold"/>
              </a:rPr>
              <a:t>ISI HYD   RKMVERI</a:t>
            </a:r>
          </a:p>
        </p:txBody>
      </p:sp>
      <p:pic>
        <p:nvPicPr>
          <p:cNvPr id="35" name="Picture 34">
            <a:extLst>
              <a:ext uri="{FF2B5EF4-FFF2-40B4-BE49-F238E27FC236}">
                <a16:creationId xmlns:a16="http://schemas.microsoft.com/office/drawing/2014/main" id="{C09B35CC-CC11-E31F-D5A4-4DBD7B2C6B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2785" y="1223157"/>
            <a:ext cx="1145683" cy="1317536"/>
          </a:xfrm>
          <a:prstGeom prst="rect">
            <a:avLst/>
          </a:prstGeom>
        </p:spPr>
      </p:pic>
      <p:pic>
        <p:nvPicPr>
          <p:cNvPr id="36" name="Picture 35">
            <a:extLst>
              <a:ext uri="{FF2B5EF4-FFF2-40B4-BE49-F238E27FC236}">
                <a16:creationId xmlns:a16="http://schemas.microsoft.com/office/drawing/2014/main" id="{D85E865A-A5B4-A869-27D1-3D20765011A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 b="3418"/>
          <a:stretch/>
        </p:blipFill>
        <p:spPr>
          <a:xfrm>
            <a:off x="2240447" y="1261257"/>
            <a:ext cx="1145683" cy="13175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a:hlinkClick r:id="rId4" action="ppaction://hlinksldjump"/>
          </p:cNvPr>
          <p:cNvSpPr txBox="1"/>
          <p:nvPr/>
        </p:nvSpPr>
        <p:spPr>
          <a:xfrm>
            <a:off x="1671348" y="51435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Montserrat Classic Bold"/>
              </a:rPr>
              <a:t>01</a:t>
            </a:r>
          </a:p>
        </p:txBody>
      </p:sp>
      <p:sp>
        <p:nvSpPr>
          <p:cNvPr id="9" name="TextBox 9">
            <a:hlinkClick r:id="rId5" action="ppaction://hlinksldjump"/>
          </p:cNvPr>
          <p:cNvSpPr txBox="1"/>
          <p:nvPr/>
        </p:nvSpPr>
        <p:spPr>
          <a:xfrm>
            <a:off x="1219798" y="6182745"/>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Introduction</a:t>
            </a:r>
          </a:p>
        </p:txBody>
      </p:sp>
      <p:sp>
        <p:nvSpPr>
          <p:cNvPr id="10" name="TextBox 10">
            <a:hlinkClick r:id="rId6" action="ppaction://hlinksldjump"/>
          </p:cNvPr>
          <p:cNvSpPr txBox="1"/>
          <p:nvPr/>
        </p:nvSpPr>
        <p:spPr>
          <a:xfrm>
            <a:off x="4947594" y="51873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02</a:t>
            </a:r>
          </a:p>
        </p:txBody>
      </p:sp>
      <p:sp>
        <p:nvSpPr>
          <p:cNvPr id="11" name="TextBox 11">
            <a:hlinkClick r:id="rId6" action="ppaction://hlinksldjump"/>
          </p:cNvPr>
          <p:cNvSpPr txBox="1"/>
          <p:nvPr/>
        </p:nvSpPr>
        <p:spPr>
          <a:xfrm>
            <a:off x="4496044" y="6226577"/>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SOP</a:t>
            </a:r>
          </a:p>
        </p:txBody>
      </p:sp>
      <p:sp>
        <p:nvSpPr>
          <p:cNvPr id="12" name="TextBox 12">
            <a:hlinkClick r:id="rId7" action="ppaction://hlinksldjump"/>
          </p:cNvPr>
          <p:cNvSpPr txBox="1"/>
          <p:nvPr/>
        </p:nvSpPr>
        <p:spPr>
          <a:xfrm>
            <a:off x="8223840" y="51435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03</a:t>
            </a:r>
          </a:p>
        </p:txBody>
      </p:sp>
      <p:sp>
        <p:nvSpPr>
          <p:cNvPr id="13" name="TextBox 13">
            <a:hlinkClick r:id="rId7" action="ppaction://hlinksldjump"/>
          </p:cNvPr>
          <p:cNvSpPr txBox="1"/>
          <p:nvPr/>
        </p:nvSpPr>
        <p:spPr>
          <a:xfrm>
            <a:off x="7691014" y="6182745"/>
            <a:ext cx="3129385" cy="865430"/>
          </a:xfrm>
          <a:prstGeom prst="rect">
            <a:avLst/>
          </a:prstGeom>
        </p:spPr>
        <p:txBody>
          <a:bodyPr wrap="square" lIns="0" tIns="0" rIns="0" bIns="0" rtlCol="0" anchor="t">
            <a:spAutoFit/>
          </a:bodyPr>
          <a:lstStyle/>
          <a:p>
            <a:pPr algn="ctr">
              <a:lnSpc>
                <a:spcPts val="3483"/>
              </a:lnSpc>
            </a:pPr>
            <a:r>
              <a:rPr lang="en-US" sz="2524" spc="247" dirty="0">
                <a:solidFill>
                  <a:srgbClr val="231F20"/>
                </a:solidFill>
                <a:latin typeface="Montserrat Light"/>
              </a:rPr>
              <a:t>Data Prep &amp; Cleaning</a:t>
            </a:r>
          </a:p>
        </p:txBody>
      </p:sp>
      <p:sp>
        <p:nvSpPr>
          <p:cNvPr id="14" name="TextBox 14">
            <a:hlinkClick r:id="rId8" action="ppaction://hlinksldjump"/>
          </p:cNvPr>
          <p:cNvSpPr txBox="1"/>
          <p:nvPr/>
        </p:nvSpPr>
        <p:spPr>
          <a:xfrm>
            <a:off x="11497672" y="51873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04</a:t>
            </a:r>
          </a:p>
        </p:txBody>
      </p:sp>
      <p:sp>
        <p:nvSpPr>
          <p:cNvPr id="15" name="TextBox 15">
            <a:hlinkClick r:id="rId8" action="ppaction://hlinksldjump"/>
          </p:cNvPr>
          <p:cNvSpPr txBox="1"/>
          <p:nvPr/>
        </p:nvSpPr>
        <p:spPr>
          <a:xfrm>
            <a:off x="11046122" y="6226577"/>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EDA</a:t>
            </a:r>
          </a:p>
        </p:txBody>
      </p:sp>
      <p:sp>
        <p:nvSpPr>
          <p:cNvPr id="16" name="TextBox 16">
            <a:hlinkClick r:id="rId9" action="ppaction://hlinksldjump"/>
          </p:cNvPr>
          <p:cNvSpPr txBox="1"/>
          <p:nvPr/>
        </p:nvSpPr>
        <p:spPr>
          <a:xfrm>
            <a:off x="1680299" y="7462193"/>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06</a:t>
            </a:r>
          </a:p>
        </p:txBody>
      </p:sp>
      <p:sp>
        <p:nvSpPr>
          <p:cNvPr id="17" name="TextBox 17">
            <a:hlinkClick r:id="rId9" action="ppaction://hlinksldjump"/>
          </p:cNvPr>
          <p:cNvSpPr txBox="1"/>
          <p:nvPr/>
        </p:nvSpPr>
        <p:spPr>
          <a:xfrm>
            <a:off x="1228748" y="8501438"/>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Modelling</a:t>
            </a:r>
          </a:p>
        </p:txBody>
      </p:sp>
      <p:sp>
        <p:nvSpPr>
          <p:cNvPr id="18" name="TextBox 18">
            <a:hlinkClick r:id="rId10" action="ppaction://hlinksldjump"/>
          </p:cNvPr>
          <p:cNvSpPr txBox="1"/>
          <p:nvPr/>
        </p:nvSpPr>
        <p:spPr>
          <a:xfrm>
            <a:off x="4956544" y="7506025"/>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07</a:t>
            </a:r>
          </a:p>
        </p:txBody>
      </p:sp>
      <p:sp>
        <p:nvSpPr>
          <p:cNvPr id="19" name="TextBox 19">
            <a:hlinkClick r:id="rId10" action="ppaction://hlinksldjump"/>
          </p:cNvPr>
          <p:cNvSpPr txBox="1"/>
          <p:nvPr/>
        </p:nvSpPr>
        <p:spPr>
          <a:xfrm>
            <a:off x="4504994" y="8545270"/>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Evaluation</a:t>
            </a:r>
          </a:p>
        </p:txBody>
      </p:sp>
      <p:sp>
        <p:nvSpPr>
          <p:cNvPr id="20" name="TextBox 20">
            <a:hlinkClick r:id="rId11" action="ppaction://hlinksldjump"/>
          </p:cNvPr>
          <p:cNvSpPr txBox="1"/>
          <p:nvPr/>
        </p:nvSpPr>
        <p:spPr>
          <a:xfrm>
            <a:off x="8232790" y="7462193"/>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08</a:t>
            </a:r>
          </a:p>
        </p:txBody>
      </p:sp>
      <p:sp>
        <p:nvSpPr>
          <p:cNvPr id="21" name="TextBox 21">
            <a:hlinkClick r:id="rId11" action="ppaction://hlinksldjump"/>
          </p:cNvPr>
          <p:cNvSpPr txBox="1"/>
          <p:nvPr/>
        </p:nvSpPr>
        <p:spPr>
          <a:xfrm>
            <a:off x="7781240" y="8501438"/>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Challenges</a:t>
            </a:r>
          </a:p>
        </p:txBody>
      </p:sp>
      <p:sp>
        <p:nvSpPr>
          <p:cNvPr id="22" name="TextBox 22">
            <a:hlinkClick r:id="rId12" action="ppaction://hlinksldjump"/>
          </p:cNvPr>
          <p:cNvSpPr txBox="1"/>
          <p:nvPr/>
        </p:nvSpPr>
        <p:spPr>
          <a:xfrm>
            <a:off x="11506622" y="7506025"/>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09</a:t>
            </a:r>
          </a:p>
        </p:txBody>
      </p:sp>
      <p:sp>
        <p:nvSpPr>
          <p:cNvPr id="23" name="TextBox 23">
            <a:hlinkClick r:id="rId12" action="ppaction://hlinksldjump"/>
          </p:cNvPr>
          <p:cNvSpPr txBox="1"/>
          <p:nvPr/>
        </p:nvSpPr>
        <p:spPr>
          <a:xfrm>
            <a:off x="11055072" y="8545270"/>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Future Work</a:t>
            </a:r>
          </a:p>
        </p:txBody>
      </p:sp>
      <p:sp>
        <p:nvSpPr>
          <p:cNvPr id="26" name="TextBox 14">
            <a:hlinkClick r:id="rId13" action="ppaction://hlinksldjump"/>
            <a:extLst>
              <a:ext uri="{FF2B5EF4-FFF2-40B4-BE49-F238E27FC236}">
                <a16:creationId xmlns:a16="http://schemas.microsoft.com/office/drawing/2014/main" id="{C99961F3-3C65-AC6A-9E0F-D7812640E06F}"/>
              </a:ext>
            </a:extLst>
          </p:cNvPr>
          <p:cNvSpPr txBox="1"/>
          <p:nvPr/>
        </p:nvSpPr>
        <p:spPr>
          <a:xfrm>
            <a:off x="14771504" y="5187332"/>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05</a:t>
            </a:r>
          </a:p>
        </p:txBody>
      </p:sp>
      <p:sp>
        <p:nvSpPr>
          <p:cNvPr id="27" name="TextBox 15">
            <a:hlinkClick r:id="rId13" action="ppaction://hlinksldjump"/>
            <a:extLst>
              <a:ext uri="{FF2B5EF4-FFF2-40B4-BE49-F238E27FC236}">
                <a16:creationId xmlns:a16="http://schemas.microsoft.com/office/drawing/2014/main" id="{13F247F6-6B6C-F1AB-C5E7-1DCFA482B5DA}"/>
              </a:ext>
            </a:extLst>
          </p:cNvPr>
          <p:cNvSpPr txBox="1"/>
          <p:nvPr/>
        </p:nvSpPr>
        <p:spPr>
          <a:xfrm>
            <a:off x="14319954" y="6226577"/>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Feature Engineering</a:t>
            </a:r>
          </a:p>
        </p:txBody>
      </p:sp>
      <p:sp>
        <p:nvSpPr>
          <p:cNvPr id="28" name="TextBox 14">
            <a:hlinkClick r:id="rId14" action="ppaction://hlinksldjump"/>
            <a:extLst>
              <a:ext uri="{FF2B5EF4-FFF2-40B4-BE49-F238E27FC236}">
                <a16:creationId xmlns:a16="http://schemas.microsoft.com/office/drawing/2014/main" id="{135F1140-E683-BAEF-17B5-82F205BF8B8E}"/>
              </a:ext>
            </a:extLst>
          </p:cNvPr>
          <p:cNvSpPr txBox="1"/>
          <p:nvPr/>
        </p:nvSpPr>
        <p:spPr>
          <a:xfrm>
            <a:off x="14777748" y="7526006"/>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10</a:t>
            </a:r>
          </a:p>
        </p:txBody>
      </p:sp>
      <p:sp>
        <p:nvSpPr>
          <p:cNvPr id="29" name="TextBox 15">
            <a:hlinkClick r:id="rId14" action="ppaction://hlinksldjump"/>
            <a:extLst>
              <a:ext uri="{FF2B5EF4-FFF2-40B4-BE49-F238E27FC236}">
                <a16:creationId xmlns:a16="http://schemas.microsoft.com/office/drawing/2014/main" id="{A9CBFAF5-53D5-D08A-3031-E54925E11ABA}"/>
              </a:ext>
            </a:extLst>
          </p:cNvPr>
          <p:cNvSpPr txBox="1"/>
          <p:nvPr/>
        </p:nvSpPr>
        <p:spPr>
          <a:xfrm>
            <a:off x="14326198" y="8565251"/>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Conclusion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990629" y="4229128"/>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1325530" y="4687031"/>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990629" y="6584036"/>
            <a:ext cx="1828744" cy="182874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422175" y="6983442"/>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0" y="803081"/>
            <a:ext cx="11909062" cy="2258023"/>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3079474" y="4130352"/>
            <a:ext cx="9582182" cy="4741170"/>
          </a:xfrm>
          <a:prstGeom prst="rect">
            <a:avLst/>
          </a:prstGeom>
        </p:spPr>
        <p:txBody>
          <a:bodyPr wrap="square" lIns="0" tIns="0" rIns="0" bIns="0" rtlCol="0" anchor="t">
            <a:spAutoFit/>
          </a:bodyPr>
          <a:lstStyle/>
          <a:p>
            <a:pPr marL="0" lvl="0" indent="0" algn="l">
              <a:lnSpc>
                <a:spcPts val="3050"/>
              </a:lnSpc>
              <a:spcBef>
                <a:spcPts val="600"/>
              </a:spcBef>
            </a:pPr>
            <a:r>
              <a:rPr lang="en-US" sz="2210" spc="216" dirty="0">
                <a:solidFill>
                  <a:srgbClr val="231F20"/>
                </a:solidFill>
                <a:latin typeface="Montserrat Light"/>
              </a:rPr>
              <a:t>Customer churn is a critical issue for telecom companies, as it can lead to significant revenue loss and damage to the company's reputation. ABC Voice, a telecom company that has been in operation since 1999, is no exception to this challenge. Customer churn can be defined as the rate at which customers stop using a company's services. For telecom companies, this typically means the number of customers who cancel their subscriptions or switch to another provider. There are many reasons like:</a:t>
            </a:r>
          </a:p>
          <a:p>
            <a:pPr marL="342900" lvl="0" indent="-342900" algn="l">
              <a:lnSpc>
                <a:spcPts val="3050"/>
              </a:lnSpc>
              <a:spcBef>
                <a:spcPct val="0"/>
              </a:spcBef>
              <a:buFont typeface="Wingdings" panose="05000000000000000000" pitchFamily="2" charset="2"/>
              <a:buChar char="§"/>
            </a:pPr>
            <a:r>
              <a:rPr lang="en-US" sz="2210" spc="216" dirty="0">
                <a:solidFill>
                  <a:srgbClr val="231F20"/>
                </a:solidFill>
                <a:latin typeface="Montserrat Light"/>
              </a:rPr>
              <a:t>Dissatisfaction with the service </a:t>
            </a:r>
          </a:p>
          <a:p>
            <a:pPr marL="342900" lvl="0" indent="-342900" algn="l">
              <a:lnSpc>
                <a:spcPts val="3050"/>
              </a:lnSpc>
              <a:spcBef>
                <a:spcPct val="0"/>
              </a:spcBef>
              <a:buFont typeface="Wingdings" panose="05000000000000000000" pitchFamily="2" charset="2"/>
              <a:buChar char="§"/>
            </a:pPr>
            <a:r>
              <a:rPr lang="en-US" sz="2210" spc="216" dirty="0">
                <a:solidFill>
                  <a:srgbClr val="231F20"/>
                </a:solidFill>
                <a:latin typeface="Montserrat Light"/>
              </a:rPr>
              <a:t>Better offers from competitors</a:t>
            </a:r>
          </a:p>
          <a:p>
            <a:pPr marL="342900" lvl="0" indent="-342900" algn="l">
              <a:lnSpc>
                <a:spcPts val="3050"/>
              </a:lnSpc>
              <a:spcBef>
                <a:spcPct val="0"/>
              </a:spcBef>
              <a:buFont typeface="Wingdings" panose="05000000000000000000" pitchFamily="2" charset="2"/>
              <a:buChar char="§"/>
            </a:pPr>
            <a:r>
              <a:rPr lang="en-US" sz="2210" spc="216" dirty="0">
                <a:solidFill>
                  <a:srgbClr val="231F20"/>
                </a:solidFill>
                <a:latin typeface="Montserrat Light"/>
              </a:rPr>
              <a:t>Life changes</a:t>
            </a:r>
          </a:p>
        </p:txBody>
      </p:sp>
      <p:sp>
        <p:nvSpPr>
          <p:cNvPr id="20" name="TextBox 20"/>
          <p:cNvSpPr txBox="1"/>
          <p:nvPr/>
        </p:nvSpPr>
        <p:spPr>
          <a:xfrm>
            <a:off x="1905001" y="1304859"/>
            <a:ext cx="7633972" cy="1134349"/>
          </a:xfrm>
          <a:prstGeom prst="rect">
            <a:avLst/>
          </a:prstGeom>
        </p:spPr>
        <p:txBody>
          <a:bodyPr wrap="square" lIns="0" tIns="0" rIns="0" bIns="0" rtlCol="0" anchor="t">
            <a:spAutoFit/>
          </a:bodyPr>
          <a:lstStyle/>
          <a:p>
            <a:pPr marL="0" lvl="0" indent="0" algn="ctr">
              <a:lnSpc>
                <a:spcPts val="9286"/>
              </a:lnSpc>
              <a:spcBef>
                <a:spcPct val="0"/>
              </a:spcBef>
            </a:pPr>
            <a:r>
              <a:rPr lang="en-US" sz="6729" spc="53" dirty="0">
                <a:solidFill>
                  <a:srgbClr val="FFFFFF"/>
                </a:solidFill>
                <a:latin typeface="Archivo Black"/>
              </a:rPr>
              <a:t>INTRODUCTION</a:t>
            </a:r>
            <a:endParaRPr lang="en-US" sz="6729" u="none" strike="noStrike" spc="53" dirty="0">
              <a:solidFill>
                <a:srgbClr val="FFFFFF"/>
              </a:solidFill>
              <a:latin typeface="Archivo Black"/>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0426309" y="2442045"/>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 name="Group 5"/>
          <p:cNvGrpSpPr/>
          <p:nvPr/>
        </p:nvGrpSpPr>
        <p:grpSpPr>
          <a:xfrm>
            <a:off x="11556093" y="4113088"/>
            <a:ext cx="1309387" cy="2127228"/>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11827773" y="6027453"/>
            <a:ext cx="1806533" cy="1522249"/>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13634306" y="6027453"/>
            <a:ext cx="1806533" cy="1522249"/>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14405934" y="4113088"/>
            <a:ext cx="1306586" cy="2127228"/>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12519577" y="3480101"/>
            <a:ext cx="2229458" cy="1093023"/>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12692528" y="4671853"/>
            <a:ext cx="1883556" cy="1883556"/>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12933399" y="1784901"/>
            <a:ext cx="1404615" cy="1404615"/>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6030414" y="3980049"/>
            <a:ext cx="1404615" cy="1405315"/>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4875773" y="7556004"/>
            <a:ext cx="1404615" cy="1404615"/>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1071550" y="7556004"/>
            <a:ext cx="1404615" cy="1404615"/>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5" name="Group 25"/>
          <p:cNvGrpSpPr/>
          <p:nvPr/>
        </p:nvGrpSpPr>
        <p:grpSpPr>
          <a:xfrm>
            <a:off x="9839186" y="3980049"/>
            <a:ext cx="1405315" cy="1405315"/>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sp>
        <p:nvSpPr>
          <p:cNvPr id="27" name="TextBox 27"/>
          <p:cNvSpPr txBox="1"/>
          <p:nvPr/>
        </p:nvSpPr>
        <p:spPr>
          <a:xfrm>
            <a:off x="1036993" y="1421959"/>
            <a:ext cx="9225382" cy="890437"/>
          </a:xfrm>
          <a:prstGeom prst="rect">
            <a:avLst/>
          </a:prstGeom>
        </p:spPr>
        <p:txBody>
          <a:bodyPr wrap="square" lIns="0" tIns="0" rIns="0" bIns="0" rtlCol="0" anchor="t">
            <a:spAutoFit/>
          </a:bodyPr>
          <a:lstStyle/>
          <a:p>
            <a:pPr marL="0" lvl="0" indent="0">
              <a:lnSpc>
                <a:spcPts val="7291"/>
              </a:lnSpc>
              <a:spcBef>
                <a:spcPct val="0"/>
              </a:spcBef>
            </a:pPr>
            <a:r>
              <a:rPr lang="en-US" sz="5283" u="none" strike="noStrike" spc="184" dirty="0">
                <a:solidFill>
                  <a:srgbClr val="010101"/>
                </a:solidFill>
                <a:latin typeface="Archivo Black"/>
              </a:rPr>
              <a:t>PROBLEM STATEMENT</a:t>
            </a:r>
          </a:p>
        </p:txBody>
      </p:sp>
      <p:sp>
        <p:nvSpPr>
          <p:cNvPr id="29" name="TextBox 29"/>
          <p:cNvSpPr txBox="1"/>
          <p:nvPr/>
        </p:nvSpPr>
        <p:spPr>
          <a:xfrm>
            <a:off x="12859589" y="5511675"/>
            <a:ext cx="1552289" cy="285750"/>
          </a:xfrm>
          <a:prstGeom prst="rect">
            <a:avLst/>
          </a:prstGeom>
        </p:spPr>
        <p:txBody>
          <a:bodyPr lIns="0" tIns="0" rIns="0" bIns="0" rtlCol="0" anchor="t">
            <a:spAutoFit/>
          </a:bodyPr>
          <a:lstStyle/>
          <a:p>
            <a:pPr algn="ctr">
              <a:lnSpc>
                <a:spcPts val="2216"/>
              </a:lnSpc>
            </a:pPr>
            <a:r>
              <a:rPr lang="en-US" sz="1847" b="1" spc="-36" dirty="0">
                <a:solidFill>
                  <a:srgbClr val="F2F4F5"/>
                </a:solidFill>
                <a:latin typeface="Montserrat Light"/>
              </a:rPr>
              <a:t>GOALS</a:t>
            </a:r>
          </a:p>
        </p:txBody>
      </p:sp>
      <p:sp>
        <p:nvSpPr>
          <p:cNvPr id="30" name="Freeform 30"/>
          <p:cNvSpPr/>
          <p:nvPr/>
        </p:nvSpPr>
        <p:spPr>
          <a:xfrm>
            <a:off x="15181304" y="7865061"/>
            <a:ext cx="849110" cy="827496"/>
          </a:xfrm>
          <a:custGeom>
            <a:avLst/>
            <a:gdLst/>
            <a:ahLst/>
            <a:cxnLst/>
            <a:rect l="l" t="t" r="r" b="b"/>
            <a:pathLst>
              <a:path w="849110" h="827496">
                <a:moveTo>
                  <a:pt x="0" y="0"/>
                </a:moveTo>
                <a:lnTo>
                  <a:pt x="849110" y="0"/>
                </a:lnTo>
                <a:lnTo>
                  <a:pt x="849110" y="827497"/>
                </a:lnTo>
                <a:lnTo>
                  <a:pt x="0" y="827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16327705" y="4199172"/>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1324073" y="7824065"/>
            <a:ext cx="899568" cy="868492"/>
          </a:xfrm>
          <a:custGeom>
            <a:avLst/>
            <a:gdLst/>
            <a:ahLst/>
            <a:cxnLst/>
            <a:rect l="l" t="t" r="r" b="b"/>
            <a:pathLst>
              <a:path w="899568" h="868492">
                <a:moveTo>
                  <a:pt x="0" y="0"/>
                </a:moveTo>
                <a:lnTo>
                  <a:pt x="899568" y="0"/>
                </a:lnTo>
                <a:lnTo>
                  <a:pt x="899568" y="868493"/>
                </a:lnTo>
                <a:lnTo>
                  <a:pt x="0" y="8684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13236662" y="2103600"/>
            <a:ext cx="787256" cy="767216"/>
          </a:xfrm>
          <a:custGeom>
            <a:avLst/>
            <a:gdLst/>
            <a:ahLst/>
            <a:cxnLst/>
            <a:rect l="l" t="t" r="r" b="b"/>
            <a:pathLst>
              <a:path w="787256" h="767216">
                <a:moveTo>
                  <a:pt x="0" y="0"/>
                </a:moveTo>
                <a:lnTo>
                  <a:pt x="787256" y="0"/>
                </a:lnTo>
                <a:lnTo>
                  <a:pt x="787256" y="767216"/>
                </a:lnTo>
                <a:lnTo>
                  <a:pt x="0" y="767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Freeform 34"/>
          <p:cNvSpPr/>
          <p:nvPr/>
        </p:nvSpPr>
        <p:spPr>
          <a:xfrm>
            <a:off x="10052530" y="4136446"/>
            <a:ext cx="978628" cy="991244"/>
          </a:xfrm>
          <a:custGeom>
            <a:avLst/>
            <a:gdLst/>
            <a:ahLst/>
            <a:cxnLst/>
            <a:rect l="l" t="t" r="r" b="b"/>
            <a:pathLst>
              <a:path w="978628" h="991244">
                <a:moveTo>
                  <a:pt x="0" y="0"/>
                </a:moveTo>
                <a:lnTo>
                  <a:pt x="978627" y="0"/>
                </a:lnTo>
                <a:lnTo>
                  <a:pt x="978627" y="991244"/>
                </a:lnTo>
                <a:lnTo>
                  <a:pt x="0" y="9912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8" name="TextBox 48"/>
          <p:cNvSpPr txBox="1"/>
          <p:nvPr/>
        </p:nvSpPr>
        <p:spPr>
          <a:xfrm>
            <a:off x="1097416" y="2487171"/>
            <a:ext cx="8398082" cy="4523674"/>
          </a:xfrm>
          <a:prstGeom prst="rect">
            <a:avLst/>
          </a:prstGeom>
        </p:spPr>
        <p:txBody>
          <a:bodyPr wrap="square" lIns="0" tIns="0" rIns="0" bIns="0" rtlCol="0" anchor="t">
            <a:spAutoFit/>
          </a:bodyPr>
          <a:lstStyle/>
          <a:p>
            <a:pPr>
              <a:lnSpc>
                <a:spcPct val="150000"/>
              </a:lnSpc>
              <a:spcBef>
                <a:spcPct val="0"/>
              </a:spcBef>
            </a:pPr>
            <a:r>
              <a:rPr lang="en-US" dirty="0">
                <a:solidFill>
                  <a:srgbClr val="010101"/>
                </a:solidFill>
                <a:latin typeface="Montserrat Light"/>
              </a:rPr>
              <a:t>ABC Voice is facing a growing challenge in retaining its telecom customers. With increasing competition and changing customer preferences, the company is experiencing a high rate of customer churn. The objective of this project is to develop a predictive model that can accurately identify customers at risk of churning. By doing so, ABC Voice aims to proactively implement customer retention strategies and reduce churn rates, ultimately improving customer satisfaction and the company's profitability. This project will leverage machine learning techniques to analyze historical customer data and build a predictive model capable of identifying potential churners, enabling ABC Voice to take timely actions to retain these customers.</a:t>
            </a:r>
          </a:p>
        </p:txBody>
      </p:sp>
      <p:sp>
        <p:nvSpPr>
          <p:cNvPr id="52" name="TextBox 51">
            <a:extLst>
              <a:ext uri="{FF2B5EF4-FFF2-40B4-BE49-F238E27FC236}">
                <a16:creationId xmlns:a16="http://schemas.microsoft.com/office/drawing/2014/main" id="{1034DDBF-E8D8-D790-6014-665C289B46CF}"/>
              </a:ext>
            </a:extLst>
          </p:cNvPr>
          <p:cNvSpPr txBox="1"/>
          <p:nvPr/>
        </p:nvSpPr>
        <p:spPr>
          <a:xfrm>
            <a:off x="12954073" y="4076374"/>
            <a:ext cx="1363321" cy="376722"/>
          </a:xfrm>
          <a:prstGeom prst="rect">
            <a:avLst/>
          </a:prstGeom>
          <a:noFill/>
        </p:spPr>
        <p:txBody>
          <a:bodyPr wrap="square" rtlCol="0">
            <a:prstTxWarp prst="textArchUp">
              <a:avLst/>
            </a:prstTxWarp>
            <a:spAutoFit/>
          </a:bodyPr>
          <a:lstStyle/>
          <a:p>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Revenue Retention</a:t>
            </a:r>
          </a:p>
        </p:txBody>
      </p:sp>
      <p:sp>
        <p:nvSpPr>
          <p:cNvPr id="53" name="TextBox 52">
            <a:extLst>
              <a:ext uri="{FF2B5EF4-FFF2-40B4-BE49-F238E27FC236}">
                <a16:creationId xmlns:a16="http://schemas.microsoft.com/office/drawing/2014/main" id="{FBADDF73-A382-0DDF-72E0-4BF7D7CACBD5}"/>
              </a:ext>
            </a:extLst>
          </p:cNvPr>
          <p:cNvSpPr txBox="1"/>
          <p:nvPr/>
        </p:nvSpPr>
        <p:spPr>
          <a:xfrm rot="4560000">
            <a:off x="14276729" y="5086734"/>
            <a:ext cx="1363321" cy="376722"/>
          </a:xfrm>
          <a:prstGeom prst="rect">
            <a:avLst/>
          </a:prstGeom>
          <a:noFill/>
        </p:spPr>
        <p:txBody>
          <a:bodyPr wrap="square" rtlCol="0">
            <a:prstTxWarp prst="textArchUp">
              <a:avLst/>
            </a:prstTxWarp>
            <a:spAutoFit/>
          </a:bodyPr>
          <a:lstStyle/>
          <a:p>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Customer Satisfaction</a:t>
            </a:r>
          </a:p>
        </p:txBody>
      </p:sp>
      <p:sp>
        <p:nvSpPr>
          <p:cNvPr id="54" name="TextBox 53">
            <a:extLst>
              <a:ext uri="{FF2B5EF4-FFF2-40B4-BE49-F238E27FC236}">
                <a16:creationId xmlns:a16="http://schemas.microsoft.com/office/drawing/2014/main" id="{7A5B3C74-0256-54F3-C64A-46F8E8072098}"/>
              </a:ext>
            </a:extLst>
          </p:cNvPr>
          <p:cNvSpPr txBox="1"/>
          <p:nvPr/>
        </p:nvSpPr>
        <p:spPr>
          <a:xfrm rot="17154985">
            <a:off x="11661209" y="5003572"/>
            <a:ext cx="1363321" cy="376722"/>
          </a:xfrm>
          <a:prstGeom prst="rect">
            <a:avLst/>
          </a:prstGeom>
          <a:noFill/>
        </p:spPr>
        <p:txBody>
          <a:bodyPr wrap="square" rtlCol="0">
            <a:prstTxWarp prst="textArchUp">
              <a:avLst/>
            </a:prstTxWarp>
            <a:spAutoFit/>
          </a:bodyPr>
          <a:lstStyle/>
          <a:p>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Data Driven Decision</a:t>
            </a:r>
          </a:p>
        </p:txBody>
      </p:sp>
      <p:sp>
        <p:nvSpPr>
          <p:cNvPr id="55" name="TextBox 54">
            <a:extLst>
              <a:ext uri="{FF2B5EF4-FFF2-40B4-BE49-F238E27FC236}">
                <a16:creationId xmlns:a16="http://schemas.microsoft.com/office/drawing/2014/main" id="{567E0D6F-6092-96EB-F8EE-A048C2B8A940}"/>
              </a:ext>
            </a:extLst>
          </p:cNvPr>
          <p:cNvSpPr txBox="1"/>
          <p:nvPr/>
        </p:nvSpPr>
        <p:spPr>
          <a:xfrm rot="12933673">
            <a:off x="12117909" y="6597028"/>
            <a:ext cx="1363321" cy="376722"/>
          </a:xfrm>
          <a:prstGeom prst="rect">
            <a:avLst/>
          </a:prstGeom>
          <a:noFill/>
        </p:spPr>
        <p:txBody>
          <a:bodyPr wrap="square" rtlCol="0">
            <a:prstTxWarp prst="textArchUp">
              <a:avLst/>
            </a:prstTxWarp>
            <a:spAutoFit/>
          </a:bodyPr>
          <a:lstStyle/>
          <a:p>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Churn Prediction Accuracy</a:t>
            </a:r>
          </a:p>
        </p:txBody>
      </p:sp>
      <p:sp>
        <p:nvSpPr>
          <p:cNvPr id="56" name="TextBox 55">
            <a:extLst>
              <a:ext uri="{FF2B5EF4-FFF2-40B4-BE49-F238E27FC236}">
                <a16:creationId xmlns:a16="http://schemas.microsoft.com/office/drawing/2014/main" id="{84F1AA1D-2752-0EF9-1C65-07C96C1C3BF3}"/>
              </a:ext>
            </a:extLst>
          </p:cNvPr>
          <p:cNvSpPr txBox="1"/>
          <p:nvPr/>
        </p:nvSpPr>
        <p:spPr>
          <a:xfrm rot="8640000">
            <a:off x="13783451" y="6555465"/>
            <a:ext cx="1363321" cy="376722"/>
          </a:xfrm>
          <a:prstGeom prst="rect">
            <a:avLst/>
          </a:prstGeom>
          <a:noFill/>
        </p:spPr>
        <p:txBody>
          <a:bodyPr wrap="square" rtlCol="0">
            <a:prstTxWarp prst="textArchUp">
              <a:avLst/>
            </a:prstTxWarp>
            <a:spAutoFit/>
          </a:bodyPr>
          <a:lstStyle/>
          <a:p>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Timely Intervention</a:t>
            </a:r>
          </a:p>
        </p:txBody>
      </p:sp>
      <p:sp>
        <p:nvSpPr>
          <p:cNvPr id="57" name="Rectangle: Rounded Corners 56">
            <a:extLst>
              <a:ext uri="{FF2B5EF4-FFF2-40B4-BE49-F238E27FC236}">
                <a16:creationId xmlns:a16="http://schemas.microsoft.com/office/drawing/2014/main" id="{076F457F-C97F-1389-21EA-CC256D56AE18}"/>
              </a:ext>
            </a:extLst>
          </p:cNvPr>
          <p:cNvSpPr/>
          <p:nvPr/>
        </p:nvSpPr>
        <p:spPr>
          <a:xfrm>
            <a:off x="1036992" y="7166123"/>
            <a:ext cx="9015537" cy="568177"/>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chivo Black" panose="020B0604020202020204" charset="0"/>
              </a:rPr>
              <a:t>BENEFITS</a:t>
            </a:r>
          </a:p>
        </p:txBody>
      </p:sp>
      <p:sp>
        <p:nvSpPr>
          <p:cNvPr id="58" name="Rectangle: Rounded Corners 57">
            <a:extLst>
              <a:ext uri="{FF2B5EF4-FFF2-40B4-BE49-F238E27FC236}">
                <a16:creationId xmlns:a16="http://schemas.microsoft.com/office/drawing/2014/main" id="{E268AA86-3FDE-58D6-F684-8FB35F06B751}"/>
              </a:ext>
            </a:extLst>
          </p:cNvPr>
          <p:cNvSpPr/>
          <p:nvPr/>
        </p:nvSpPr>
        <p:spPr>
          <a:xfrm>
            <a:off x="1036991" y="7962900"/>
            <a:ext cx="4414447" cy="56817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chivo Black" panose="020B0604020202020204" charset="0"/>
              </a:rPr>
              <a:t>ENHANCED PROFITABILITY</a:t>
            </a:r>
          </a:p>
        </p:txBody>
      </p:sp>
      <p:sp>
        <p:nvSpPr>
          <p:cNvPr id="59" name="Rectangle: Rounded Corners 58">
            <a:extLst>
              <a:ext uri="{FF2B5EF4-FFF2-40B4-BE49-F238E27FC236}">
                <a16:creationId xmlns:a16="http://schemas.microsoft.com/office/drawing/2014/main" id="{FB277BC2-61E2-FA57-09AC-07C05F1A3283}"/>
              </a:ext>
            </a:extLst>
          </p:cNvPr>
          <p:cNvSpPr/>
          <p:nvPr/>
        </p:nvSpPr>
        <p:spPr>
          <a:xfrm>
            <a:off x="5638082" y="7942633"/>
            <a:ext cx="4414447" cy="56817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chivo Black" panose="020B0604020202020204" charset="0"/>
              </a:rPr>
              <a:t>PROACTIVE CHURN MANAGEMENT</a:t>
            </a:r>
          </a:p>
        </p:txBody>
      </p:sp>
      <p:sp>
        <p:nvSpPr>
          <p:cNvPr id="60" name="Rectangle: Rounded Corners 59">
            <a:extLst>
              <a:ext uri="{FF2B5EF4-FFF2-40B4-BE49-F238E27FC236}">
                <a16:creationId xmlns:a16="http://schemas.microsoft.com/office/drawing/2014/main" id="{5A43E5C7-09B0-BA7E-F3ED-8799D0265C13}"/>
              </a:ext>
            </a:extLst>
          </p:cNvPr>
          <p:cNvSpPr/>
          <p:nvPr/>
        </p:nvSpPr>
        <p:spPr>
          <a:xfrm>
            <a:off x="1057825" y="8719471"/>
            <a:ext cx="4414447" cy="56817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chivo Black" panose="020B0604020202020204" charset="0"/>
              </a:rPr>
              <a:t>COMPETITIVE ADVANTAGE</a:t>
            </a:r>
          </a:p>
        </p:txBody>
      </p:sp>
      <p:sp>
        <p:nvSpPr>
          <p:cNvPr id="61" name="Rectangle: Rounded Corners 60">
            <a:extLst>
              <a:ext uri="{FF2B5EF4-FFF2-40B4-BE49-F238E27FC236}">
                <a16:creationId xmlns:a16="http://schemas.microsoft.com/office/drawing/2014/main" id="{BBE31E16-B58A-0380-2459-AECCE5FD035A}"/>
              </a:ext>
            </a:extLst>
          </p:cNvPr>
          <p:cNvSpPr/>
          <p:nvPr/>
        </p:nvSpPr>
        <p:spPr>
          <a:xfrm>
            <a:off x="5658916" y="8699204"/>
            <a:ext cx="4414447" cy="56817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chivo Black" panose="020B0604020202020204" charset="0"/>
              </a:rPr>
              <a:t>ENHANCED SERVICE QUALITY</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436756" y="1468972"/>
            <a:ext cx="9537014" cy="898392"/>
          </a:xfrm>
          <a:prstGeom prst="rect">
            <a:avLst/>
          </a:prstGeom>
        </p:spPr>
        <p:txBody>
          <a:bodyPr lIns="0" tIns="0" rIns="0" bIns="0" rtlCol="0" anchor="t">
            <a:spAutoFit/>
          </a:bodyPr>
          <a:lstStyle/>
          <a:p>
            <a:pPr marL="0" lvl="0" indent="0">
              <a:lnSpc>
                <a:spcPts val="7291"/>
              </a:lnSpc>
              <a:spcBef>
                <a:spcPct val="0"/>
              </a:spcBef>
            </a:pPr>
            <a:r>
              <a:rPr lang="en-US" sz="5283" u="none" strike="noStrike" spc="184" dirty="0">
                <a:solidFill>
                  <a:srgbClr val="010101"/>
                </a:solidFill>
                <a:latin typeface="Archivo Black"/>
              </a:rPr>
              <a:t>DATA PREP &amp; CLEAN</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7" name="Freeform 7"/>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9" name="Freeform 9"/>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3"/>
            <a:stretch>
              <a:fillRect t="-86495"/>
            </a:stretch>
          </a:blipFill>
        </p:spPr>
      </p:sp>
      <p:grpSp>
        <p:nvGrpSpPr>
          <p:cNvPr id="10" name="Group 10"/>
          <p:cNvGrpSpPr/>
          <p:nvPr/>
        </p:nvGrpSpPr>
        <p:grpSpPr>
          <a:xfrm>
            <a:off x="3301345" y="3322618"/>
            <a:ext cx="5489727" cy="1761958"/>
            <a:chOff x="0" y="0"/>
            <a:chExt cx="1569119" cy="503617"/>
          </a:xfrm>
        </p:grpSpPr>
        <p:sp>
          <p:nvSpPr>
            <p:cNvPr id="11"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2"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3" name="Freeform 13"/>
          <p:cNvSpPr/>
          <p:nvPr/>
        </p:nvSpPr>
        <p:spPr>
          <a:xfrm>
            <a:off x="7205263" y="349847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661652" y="3457784"/>
            <a:ext cx="2282831" cy="309828"/>
          </a:xfrm>
          <a:prstGeom prst="rect">
            <a:avLst/>
          </a:prstGeom>
        </p:spPr>
        <p:txBody>
          <a:bodyPr lIns="0" tIns="0" rIns="0" bIns="0" rtlCol="0" anchor="t">
            <a:spAutoFit/>
          </a:bodyPr>
          <a:lstStyle/>
          <a:p>
            <a:pPr>
              <a:lnSpc>
                <a:spcPts val="2641"/>
              </a:lnSpc>
              <a:spcBef>
                <a:spcPct val="0"/>
              </a:spcBef>
            </a:pPr>
            <a:r>
              <a:rPr lang="en-US" sz="1887" spc="-37" dirty="0">
                <a:solidFill>
                  <a:srgbClr val="FFFFFF"/>
                </a:solidFill>
                <a:latin typeface="Montserrat Light Bold"/>
              </a:rPr>
              <a:t>Data Collection</a:t>
            </a:r>
          </a:p>
        </p:txBody>
      </p:sp>
      <p:sp>
        <p:nvSpPr>
          <p:cNvPr id="15" name="TextBox 15"/>
          <p:cNvSpPr txBox="1"/>
          <p:nvPr/>
        </p:nvSpPr>
        <p:spPr>
          <a:xfrm>
            <a:off x="4661652" y="3829837"/>
            <a:ext cx="3894757" cy="1057982"/>
          </a:xfrm>
          <a:prstGeom prst="rect">
            <a:avLst/>
          </a:prstGeom>
        </p:spPr>
        <p:txBody>
          <a:bodyPr lIns="0" tIns="0" rIns="0" bIns="0" rtlCol="0" anchor="t">
            <a:spAutoFit/>
          </a:bodyPr>
          <a:lstStyle/>
          <a:p>
            <a:pPr>
              <a:lnSpc>
                <a:spcPts val="2125"/>
              </a:lnSpc>
              <a:spcBef>
                <a:spcPct val="0"/>
              </a:spcBef>
            </a:pPr>
            <a:r>
              <a:rPr lang="en-US" sz="1518" dirty="0">
                <a:solidFill>
                  <a:srgbClr val="FFFFFF"/>
                </a:solidFill>
                <a:latin typeface="Montserrat Light"/>
              </a:rPr>
              <a:t>Collected Customer Churn Data containing info on all 7,043 customers from a Telecom company (say, ABC Voice) in California in Quarter 2 of 2022</a:t>
            </a:r>
          </a:p>
        </p:txBody>
      </p:sp>
      <p:grpSp>
        <p:nvGrpSpPr>
          <p:cNvPr id="19" name="Group 19"/>
          <p:cNvGrpSpPr/>
          <p:nvPr/>
        </p:nvGrpSpPr>
        <p:grpSpPr>
          <a:xfrm>
            <a:off x="10516135" y="3322618"/>
            <a:ext cx="5489727" cy="1761958"/>
            <a:chOff x="0" y="0"/>
            <a:chExt cx="1569119" cy="503617"/>
          </a:xfrm>
        </p:grpSpPr>
        <p:sp>
          <p:nvSpPr>
            <p:cNvPr id="20" name="Freeform 2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1" name="TextBox 2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2" name="TextBox 22"/>
          <p:cNvSpPr txBox="1"/>
          <p:nvPr/>
        </p:nvSpPr>
        <p:spPr>
          <a:xfrm>
            <a:off x="11876442" y="3457784"/>
            <a:ext cx="3744558" cy="309828"/>
          </a:xfrm>
          <a:prstGeom prst="rect">
            <a:avLst/>
          </a:prstGeom>
        </p:spPr>
        <p:txBody>
          <a:bodyPr wrap="square" lIns="0" tIns="0" rIns="0" bIns="0" rtlCol="0" anchor="t">
            <a:spAutoFit/>
          </a:bodyPr>
          <a:lstStyle/>
          <a:p>
            <a:pPr>
              <a:lnSpc>
                <a:spcPts val="2641"/>
              </a:lnSpc>
              <a:spcBef>
                <a:spcPct val="0"/>
              </a:spcBef>
            </a:pPr>
            <a:r>
              <a:rPr lang="en-US" sz="1887" spc="-37" dirty="0">
                <a:solidFill>
                  <a:srgbClr val="FFFFFF"/>
                </a:solidFill>
                <a:latin typeface="Montserrat Light Bold"/>
              </a:rPr>
              <a:t>Data Reduction</a:t>
            </a:r>
          </a:p>
        </p:txBody>
      </p:sp>
      <p:sp>
        <p:nvSpPr>
          <p:cNvPr id="23" name="TextBox 23"/>
          <p:cNvSpPr txBox="1"/>
          <p:nvPr/>
        </p:nvSpPr>
        <p:spPr>
          <a:xfrm>
            <a:off x="11876442" y="3829837"/>
            <a:ext cx="3894757" cy="1057982"/>
          </a:xfrm>
          <a:prstGeom prst="rect">
            <a:avLst/>
          </a:prstGeom>
        </p:spPr>
        <p:txBody>
          <a:bodyPr lIns="0" tIns="0" rIns="0" bIns="0" rtlCol="0" anchor="t">
            <a:spAutoFit/>
          </a:bodyPr>
          <a:lstStyle/>
          <a:p>
            <a:pPr>
              <a:lnSpc>
                <a:spcPts val="2125"/>
              </a:lnSpc>
              <a:spcBef>
                <a:spcPct val="0"/>
              </a:spcBef>
            </a:pPr>
            <a:r>
              <a:rPr lang="en-US" sz="1518" dirty="0">
                <a:solidFill>
                  <a:srgbClr val="FFFFFF"/>
                </a:solidFill>
                <a:latin typeface="Montserrat Light"/>
              </a:rPr>
              <a:t>Dropped irrelevant columns from the dataset like Customer ID, Total Refunds, Zip Code, Latitude, Longitude, Churn Category &amp; Churn Reason</a:t>
            </a:r>
          </a:p>
        </p:txBody>
      </p:sp>
      <p:grpSp>
        <p:nvGrpSpPr>
          <p:cNvPr id="27" name="Group 27"/>
          <p:cNvGrpSpPr/>
          <p:nvPr/>
        </p:nvGrpSpPr>
        <p:grpSpPr>
          <a:xfrm>
            <a:off x="3301345" y="6108451"/>
            <a:ext cx="5489727" cy="1761958"/>
            <a:chOff x="0" y="0"/>
            <a:chExt cx="1569119" cy="503617"/>
          </a:xfrm>
        </p:grpSpPr>
        <p:sp>
          <p:nvSpPr>
            <p:cNvPr id="28" name="Freeform 28"/>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9" name="TextBox 29"/>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30" name="Freeform 30"/>
          <p:cNvSpPr/>
          <p:nvPr/>
        </p:nvSpPr>
        <p:spPr>
          <a:xfrm>
            <a:off x="7205263" y="6284308"/>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TextBox 31"/>
          <p:cNvSpPr txBox="1"/>
          <p:nvPr/>
        </p:nvSpPr>
        <p:spPr>
          <a:xfrm>
            <a:off x="4661652" y="6243617"/>
            <a:ext cx="2826376" cy="309828"/>
          </a:xfrm>
          <a:prstGeom prst="rect">
            <a:avLst/>
          </a:prstGeom>
        </p:spPr>
        <p:txBody>
          <a:bodyPr lIns="0" tIns="0" rIns="0" bIns="0" rtlCol="0" anchor="t">
            <a:spAutoFit/>
          </a:bodyPr>
          <a:lstStyle/>
          <a:p>
            <a:pPr>
              <a:lnSpc>
                <a:spcPts val="2641"/>
              </a:lnSpc>
              <a:spcBef>
                <a:spcPct val="0"/>
              </a:spcBef>
            </a:pPr>
            <a:r>
              <a:rPr lang="en-US" sz="1887" spc="-37" dirty="0">
                <a:solidFill>
                  <a:srgbClr val="FFFFFF"/>
                </a:solidFill>
                <a:latin typeface="Montserrat Light Bold"/>
              </a:rPr>
              <a:t>Data Cleaning</a:t>
            </a:r>
          </a:p>
        </p:txBody>
      </p:sp>
      <p:sp>
        <p:nvSpPr>
          <p:cNvPr id="32" name="TextBox 32"/>
          <p:cNvSpPr txBox="1"/>
          <p:nvPr/>
        </p:nvSpPr>
        <p:spPr>
          <a:xfrm>
            <a:off x="4661652" y="6615671"/>
            <a:ext cx="3894757" cy="1057982"/>
          </a:xfrm>
          <a:prstGeom prst="rect">
            <a:avLst/>
          </a:prstGeom>
        </p:spPr>
        <p:txBody>
          <a:bodyPr lIns="0" tIns="0" rIns="0" bIns="0" rtlCol="0" anchor="t">
            <a:spAutoFit/>
          </a:bodyPr>
          <a:lstStyle/>
          <a:p>
            <a:pPr>
              <a:lnSpc>
                <a:spcPts val="2125"/>
              </a:lnSpc>
              <a:spcBef>
                <a:spcPct val="0"/>
              </a:spcBef>
            </a:pPr>
            <a:r>
              <a:rPr lang="en-US" sz="1518" dirty="0">
                <a:solidFill>
                  <a:srgbClr val="FFFFFF"/>
                </a:solidFill>
                <a:latin typeface="Montserrat Light"/>
              </a:rPr>
              <a:t>Eliminated rows having Null Values for several columns. E.g., in ’Avg Monthly GB Download’ column, 21.6% of the data instances contain NULL values</a:t>
            </a:r>
          </a:p>
        </p:txBody>
      </p:sp>
      <p:grpSp>
        <p:nvGrpSpPr>
          <p:cNvPr id="36" name="Group 36"/>
          <p:cNvGrpSpPr/>
          <p:nvPr/>
        </p:nvGrpSpPr>
        <p:grpSpPr>
          <a:xfrm>
            <a:off x="10516135" y="6108451"/>
            <a:ext cx="5489727" cy="1761958"/>
            <a:chOff x="0" y="0"/>
            <a:chExt cx="1569119" cy="503617"/>
          </a:xfrm>
        </p:grpSpPr>
        <p:sp>
          <p:nvSpPr>
            <p:cNvPr id="37" name="Freeform 37"/>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38" name="TextBox 38"/>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39" name="TextBox 39"/>
          <p:cNvSpPr txBox="1"/>
          <p:nvPr/>
        </p:nvSpPr>
        <p:spPr>
          <a:xfrm>
            <a:off x="11876442" y="6243617"/>
            <a:ext cx="2467406" cy="309828"/>
          </a:xfrm>
          <a:prstGeom prst="rect">
            <a:avLst/>
          </a:prstGeom>
        </p:spPr>
        <p:txBody>
          <a:bodyPr wrap="square" lIns="0" tIns="0" rIns="0" bIns="0" rtlCol="0" anchor="t">
            <a:spAutoFit/>
          </a:bodyPr>
          <a:lstStyle/>
          <a:p>
            <a:pPr>
              <a:lnSpc>
                <a:spcPts val="2641"/>
              </a:lnSpc>
              <a:spcBef>
                <a:spcPct val="0"/>
              </a:spcBef>
            </a:pPr>
            <a:r>
              <a:rPr lang="en-US" sz="1887" spc="-37" dirty="0">
                <a:solidFill>
                  <a:srgbClr val="FFFFFF"/>
                </a:solidFill>
                <a:latin typeface="Montserrat Light Bold"/>
              </a:rPr>
              <a:t>Data Categorization</a:t>
            </a:r>
          </a:p>
        </p:txBody>
      </p:sp>
      <p:sp>
        <p:nvSpPr>
          <p:cNvPr id="40" name="TextBox 40"/>
          <p:cNvSpPr txBox="1"/>
          <p:nvPr/>
        </p:nvSpPr>
        <p:spPr>
          <a:xfrm>
            <a:off x="11876442" y="6615671"/>
            <a:ext cx="3894757" cy="788677"/>
          </a:xfrm>
          <a:prstGeom prst="rect">
            <a:avLst/>
          </a:prstGeom>
        </p:spPr>
        <p:txBody>
          <a:bodyPr lIns="0" tIns="0" rIns="0" bIns="0" rtlCol="0" anchor="t">
            <a:spAutoFit/>
          </a:bodyPr>
          <a:lstStyle/>
          <a:p>
            <a:pPr>
              <a:lnSpc>
                <a:spcPts val="2125"/>
              </a:lnSpc>
              <a:spcBef>
                <a:spcPct val="0"/>
              </a:spcBef>
            </a:pPr>
            <a:r>
              <a:rPr lang="en-US" sz="1518" dirty="0">
                <a:solidFill>
                  <a:srgbClr val="FFFFFF"/>
                </a:solidFill>
                <a:latin typeface="Montserrat Light"/>
              </a:rPr>
              <a:t>Categorized columns in Attributes, Discrete Variables &amp; Continuous Variables for Analysis purpose</a:t>
            </a:r>
          </a:p>
        </p:txBody>
      </p:sp>
      <p:grpSp>
        <p:nvGrpSpPr>
          <p:cNvPr id="44" name="Group 44"/>
          <p:cNvGrpSpPr>
            <a:grpSpLocks noChangeAspect="1"/>
          </p:cNvGrpSpPr>
          <p:nvPr/>
        </p:nvGrpSpPr>
        <p:grpSpPr>
          <a:xfrm>
            <a:off x="-46214" y="7097814"/>
            <a:ext cx="5669664" cy="3189186"/>
            <a:chOff x="0" y="0"/>
            <a:chExt cx="6089457" cy="3425320"/>
          </a:xfrm>
        </p:grpSpPr>
        <p:sp>
          <p:nvSpPr>
            <p:cNvPr id="45" name="Freeform 45"/>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46" name="Freeform 46"/>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6"/>
              <a:stretch>
                <a:fillRect l="-98184" t="-51103" r="-41729" b="-133327"/>
              </a:stretch>
            </a:blipFill>
          </p:spPr>
        </p:sp>
      </p:grpSp>
      <p:grpSp>
        <p:nvGrpSpPr>
          <p:cNvPr id="47" name="Group 47"/>
          <p:cNvGrpSpPr>
            <a:grpSpLocks noChangeAspect="1"/>
          </p:cNvGrpSpPr>
          <p:nvPr/>
        </p:nvGrpSpPr>
        <p:grpSpPr>
          <a:xfrm>
            <a:off x="11006092" y="-6332"/>
            <a:ext cx="7281908" cy="4096074"/>
            <a:chOff x="0" y="0"/>
            <a:chExt cx="6089457" cy="3425320"/>
          </a:xfrm>
        </p:grpSpPr>
        <p:sp>
          <p:nvSpPr>
            <p:cNvPr id="48" name="Freeform 4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49" name="Freeform 4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7"/>
              <a:stretch>
                <a:fillRect t="-5555" b="-5555"/>
              </a:stretch>
            </a:blipFill>
          </p:spPr>
        </p:sp>
      </p:grpSp>
      <p:sp>
        <p:nvSpPr>
          <p:cNvPr id="51" name="Freeform 51"/>
          <p:cNvSpPr/>
          <p:nvPr/>
        </p:nvSpPr>
        <p:spPr>
          <a:xfrm>
            <a:off x="14499282" y="629501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2" name="Oval 51">
            <a:extLst>
              <a:ext uri="{FF2B5EF4-FFF2-40B4-BE49-F238E27FC236}">
                <a16:creationId xmlns:a16="http://schemas.microsoft.com/office/drawing/2014/main" id="{E076C17F-823A-9B46-39A1-F37709502C02}"/>
              </a:ext>
            </a:extLst>
          </p:cNvPr>
          <p:cNvSpPr/>
          <p:nvPr/>
        </p:nvSpPr>
        <p:spPr>
          <a:xfrm>
            <a:off x="2308198" y="2988590"/>
            <a:ext cx="2265686" cy="2227950"/>
          </a:xfrm>
          <a:prstGeom prst="ellipse">
            <a:avLst/>
          </a:prstGeom>
          <a:solidFill>
            <a:schemeClr val="tx1">
              <a:lumMod val="75000"/>
              <a:lumOff val="25000"/>
            </a:schemeClr>
          </a:solidFill>
          <a:ln w="38100">
            <a:no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descr="Document">
            <a:extLst>
              <a:ext uri="{FF2B5EF4-FFF2-40B4-BE49-F238E27FC236}">
                <a16:creationId xmlns:a16="http://schemas.microsoft.com/office/drawing/2014/main" id="{8508AE5F-578D-0837-A8C5-311E0C97AE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5240" y="3391384"/>
            <a:ext cx="1371600" cy="1371600"/>
          </a:xfrm>
          <a:prstGeom prst="rect">
            <a:avLst/>
          </a:prstGeom>
        </p:spPr>
      </p:pic>
      <p:sp>
        <p:nvSpPr>
          <p:cNvPr id="61" name="Oval 60">
            <a:extLst>
              <a:ext uri="{FF2B5EF4-FFF2-40B4-BE49-F238E27FC236}">
                <a16:creationId xmlns:a16="http://schemas.microsoft.com/office/drawing/2014/main" id="{8C960CC0-6C74-E17B-3220-7D99E2980D55}"/>
              </a:ext>
            </a:extLst>
          </p:cNvPr>
          <p:cNvSpPr/>
          <p:nvPr/>
        </p:nvSpPr>
        <p:spPr>
          <a:xfrm>
            <a:off x="9522674" y="2994647"/>
            <a:ext cx="2265686" cy="2227950"/>
          </a:xfrm>
          <a:prstGeom prst="ellipse">
            <a:avLst/>
          </a:prstGeom>
          <a:solidFill>
            <a:schemeClr val="tx1">
              <a:lumMod val="75000"/>
              <a:lumOff val="25000"/>
            </a:schemeClr>
          </a:solidFill>
          <a:ln w="38100">
            <a:no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Table">
            <a:extLst>
              <a:ext uri="{FF2B5EF4-FFF2-40B4-BE49-F238E27FC236}">
                <a16:creationId xmlns:a16="http://schemas.microsoft.com/office/drawing/2014/main" id="{003C8105-05E1-A1D4-557E-0839FF1FE1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69717" y="3443491"/>
            <a:ext cx="1371600" cy="1371600"/>
          </a:xfrm>
          <a:prstGeom prst="rect">
            <a:avLst/>
          </a:prstGeom>
        </p:spPr>
      </p:pic>
      <p:sp>
        <p:nvSpPr>
          <p:cNvPr id="63" name="Oval 62">
            <a:extLst>
              <a:ext uri="{FF2B5EF4-FFF2-40B4-BE49-F238E27FC236}">
                <a16:creationId xmlns:a16="http://schemas.microsoft.com/office/drawing/2014/main" id="{5025ABAF-860D-491F-DF6F-CBF01BD03E98}"/>
              </a:ext>
            </a:extLst>
          </p:cNvPr>
          <p:cNvSpPr/>
          <p:nvPr/>
        </p:nvSpPr>
        <p:spPr>
          <a:xfrm>
            <a:off x="2320464" y="5820388"/>
            <a:ext cx="2265686" cy="2227950"/>
          </a:xfrm>
          <a:prstGeom prst="ellipse">
            <a:avLst/>
          </a:prstGeom>
          <a:solidFill>
            <a:schemeClr val="tx1">
              <a:lumMod val="75000"/>
              <a:lumOff val="25000"/>
            </a:schemeClr>
          </a:solidFill>
          <a:ln w="38100">
            <a:no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0727994-2E1F-B61A-7DEC-009EF852ADFB}"/>
              </a:ext>
            </a:extLst>
          </p:cNvPr>
          <p:cNvSpPr/>
          <p:nvPr/>
        </p:nvSpPr>
        <p:spPr>
          <a:xfrm>
            <a:off x="9527320" y="5823672"/>
            <a:ext cx="2265686" cy="2227950"/>
          </a:xfrm>
          <a:prstGeom prst="ellipse">
            <a:avLst/>
          </a:prstGeom>
          <a:solidFill>
            <a:schemeClr val="tx1">
              <a:lumMod val="75000"/>
              <a:lumOff val="25000"/>
            </a:schemeClr>
          </a:solidFill>
          <a:ln w="38100">
            <a:no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Database">
            <a:extLst>
              <a:ext uri="{FF2B5EF4-FFF2-40B4-BE49-F238E27FC236}">
                <a16:creationId xmlns:a16="http://schemas.microsoft.com/office/drawing/2014/main" id="{35C0F559-821D-10EA-888C-85D17649B4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53859" y="6269281"/>
            <a:ext cx="1371600" cy="1371600"/>
          </a:xfrm>
          <a:prstGeom prst="rect">
            <a:avLst/>
          </a:prstGeom>
        </p:spPr>
      </p:pic>
      <p:pic>
        <p:nvPicPr>
          <p:cNvPr id="60" name="Graphic 59" descr="Bar chart">
            <a:extLst>
              <a:ext uri="{FF2B5EF4-FFF2-40B4-BE49-F238E27FC236}">
                <a16:creationId xmlns:a16="http://schemas.microsoft.com/office/drawing/2014/main" id="{CA4DCF16-B5DE-5C36-FFFC-6ED77CF153A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10435" y="6243617"/>
            <a:ext cx="1371600" cy="1371600"/>
          </a:xfrm>
          <a:prstGeom prst="rect">
            <a:avLst/>
          </a:prstGeom>
        </p:spPr>
      </p:pic>
      <p:sp>
        <p:nvSpPr>
          <p:cNvPr id="17" name="Freeform 13">
            <a:extLst>
              <a:ext uri="{FF2B5EF4-FFF2-40B4-BE49-F238E27FC236}">
                <a16:creationId xmlns:a16="http://schemas.microsoft.com/office/drawing/2014/main" id="{C6DD16EE-51F2-631D-01EE-3E5C18AA0FAB}"/>
              </a:ext>
            </a:extLst>
          </p:cNvPr>
          <p:cNvSpPr/>
          <p:nvPr/>
        </p:nvSpPr>
        <p:spPr>
          <a:xfrm>
            <a:off x="14499408" y="3489343"/>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1898" y="-7563"/>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7" name="Group 7"/>
          <p:cNvGrpSpPr/>
          <p:nvPr/>
        </p:nvGrpSpPr>
        <p:grpSpPr>
          <a:xfrm>
            <a:off x="4410190" y="-7563"/>
            <a:ext cx="1710961" cy="10674983"/>
            <a:chOff x="0" y="0"/>
            <a:chExt cx="450623" cy="2811518"/>
          </a:xfrm>
        </p:grpSpPr>
        <p:sp>
          <p:nvSpPr>
            <p:cNvPr id="8" name="Freeform 8"/>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9" name="TextBox 9"/>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sp>
      <p:sp>
        <p:nvSpPr>
          <p:cNvPr id="11" name="TextBox 11"/>
          <p:cNvSpPr txBox="1"/>
          <p:nvPr/>
        </p:nvSpPr>
        <p:spPr>
          <a:xfrm>
            <a:off x="6092798" y="1845924"/>
            <a:ext cx="8517049" cy="1826590"/>
          </a:xfrm>
          <a:prstGeom prst="rect">
            <a:avLst/>
          </a:prstGeom>
        </p:spPr>
        <p:txBody>
          <a:bodyPr wrap="square" lIns="0" tIns="0" rIns="0" bIns="0" rtlCol="0" anchor="t">
            <a:spAutoFit/>
          </a:bodyPr>
          <a:lstStyle/>
          <a:p>
            <a:pPr marL="0" lvl="0" indent="0" algn="l">
              <a:lnSpc>
                <a:spcPts val="7291"/>
              </a:lnSpc>
              <a:spcBef>
                <a:spcPct val="0"/>
              </a:spcBef>
            </a:pPr>
            <a:r>
              <a:rPr lang="en-US" sz="5283" u="none" strike="noStrike" spc="184" dirty="0">
                <a:solidFill>
                  <a:srgbClr val="010101"/>
                </a:solidFill>
                <a:latin typeface="Archivo Black"/>
              </a:rPr>
              <a:t>EXPLORATORY DATA ANALYSIS</a:t>
            </a:r>
          </a:p>
        </p:txBody>
      </p:sp>
      <p:sp>
        <p:nvSpPr>
          <p:cNvPr id="13" name="Freeform 13"/>
          <p:cNvSpPr/>
          <p:nvPr/>
        </p:nvSpPr>
        <p:spPr>
          <a:xfrm>
            <a:off x="12281115" y="4229100"/>
            <a:ext cx="4953000" cy="3929474"/>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6121151" y="4229100"/>
            <a:ext cx="5766049" cy="3929474"/>
          </a:xfrm>
          <a:prstGeom prst="rect">
            <a:avLst/>
          </a:prstGeom>
        </p:spPr>
        <p:txBody>
          <a:bodyPr wrap="square" lIns="0" tIns="0" rIns="0" bIns="0" rtlCol="0" anchor="t">
            <a:spAutoFit/>
          </a:bodyPr>
          <a:lstStyle/>
          <a:p>
            <a:pPr>
              <a:lnSpc>
                <a:spcPts val="2187"/>
              </a:lnSpc>
            </a:pPr>
            <a:r>
              <a:rPr lang="en-US" sz="1585" spc="155" dirty="0">
                <a:solidFill>
                  <a:srgbClr val="000000"/>
                </a:solidFill>
                <a:latin typeface="Montserrat Light"/>
              </a:rPr>
              <a:t>Exploratory Data Analysis (EDA) and data visualization provide a comprehensive understanding of the dataset by revealing hidden patterns and relationships. They aid in identifying factors contributing to customer churn and guide feature selection. Histograms and box plots for continuous variables highlight data differences between churned and non-churned customers. Bar plots for categorical variables offer insights into factors influencing churn, enabling targeted retention strategies. Additionally, data visualization simplifies complex information, facilitating data-driven decisions and improving customer satisfaction.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48800" y="1404306"/>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683885" y="1163015"/>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9677400" y="1749418"/>
            <a:ext cx="4950833" cy="791242"/>
          </a:xfrm>
          <a:prstGeom prst="rect">
            <a:avLst/>
          </a:prstGeom>
        </p:spPr>
        <p:txBody>
          <a:bodyPr lIns="0" tIns="0" rIns="0" bIns="0" rtlCol="0" anchor="t">
            <a:spAutoFit/>
          </a:bodyPr>
          <a:lstStyle/>
          <a:p>
            <a:pPr algn="r">
              <a:lnSpc>
                <a:spcPct val="150000"/>
              </a:lnSpc>
            </a:pPr>
            <a:r>
              <a:rPr lang="en-US" spc="155" dirty="0">
                <a:solidFill>
                  <a:srgbClr val="F2F4F5"/>
                </a:solidFill>
                <a:latin typeface="Archivo Black" panose="020B0604020202020204" charset="0"/>
              </a:rPr>
              <a:t>HISTOGRAM OF DISTRIBUTION</a:t>
            </a:r>
          </a:p>
          <a:p>
            <a:pPr algn="r">
              <a:lnSpc>
                <a:spcPct val="150000"/>
              </a:lnSpc>
            </a:pPr>
            <a:r>
              <a:rPr lang="en-US" spc="155" dirty="0">
                <a:solidFill>
                  <a:srgbClr val="F2F4F5"/>
                </a:solidFill>
                <a:latin typeface="Archivo Black" panose="020B0604020202020204" charset="0"/>
              </a:rPr>
              <a:t>OF CHURNED CUSTOMERS</a:t>
            </a:r>
          </a:p>
        </p:txBody>
      </p:sp>
      <p:grpSp>
        <p:nvGrpSpPr>
          <p:cNvPr id="15" name="Group 15"/>
          <p:cNvGrpSpPr/>
          <p:nvPr/>
        </p:nvGrpSpPr>
        <p:grpSpPr>
          <a:xfrm>
            <a:off x="10733839" y="3469853"/>
            <a:ext cx="6331281" cy="1563793"/>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9575678" y="322856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1963400" y="3695700"/>
            <a:ext cx="4950833" cy="1108188"/>
          </a:xfrm>
          <a:prstGeom prst="rect">
            <a:avLst/>
          </a:prstGeom>
        </p:spPr>
        <p:txBody>
          <a:bodyPr lIns="0" tIns="0" rIns="0" bIns="0" rtlCol="0" anchor="t">
            <a:spAutoFit/>
          </a:bodyPr>
          <a:lstStyle/>
          <a:p>
            <a:pPr>
              <a:lnSpc>
                <a:spcPts val="2187"/>
              </a:lnSpc>
            </a:pPr>
            <a:r>
              <a:rPr lang="en-US" sz="1585" spc="155" dirty="0">
                <a:solidFill>
                  <a:srgbClr val="F2F4F5"/>
                </a:solidFill>
                <a:latin typeface="Montserrat Light"/>
              </a:rPr>
              <a:t>Customers in their late 80s &amp; customers with shorter tenure have high churn; But different levels of avg monthly long distance charges has no effect on churn.</a:t>
            </a:r>
          </a:p>
        </p:txBody>
      </p:sp>
      <p:grpSp>
        <p:nvGrpSpPr>
          <p:cNvPr id="22" name="Group 22"/>
          <p:cNvGrpSpPr/>
          <p:nvPr/>
        </p:nvGrpSpPr>
        <p:grpSpPr>
          <a:xfrm>
            <a:off x="9448800" y="5497054"/>
            <a:ext cx="6331281" cy="1563793"/>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24" name="TextBox 24"/>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14683885" y="5255763"/>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9677400" y="5829300"/>
            <a:ext cx="4950833" cy="826060"/>
          </a:xfrm>
          <a:prstGeom prst="rect">
            <a:avLst/>
          </a:prstGeom>
        </p:spPr>
        <p:txBody>
          <a:bodyPr lIns="0" tIns="0" rIns="0" bIns="0" rtlCol="0" anchor="t">
            <a:spAutoFit/>
          </a:bodyPr>
          <a:lstStyle/>
          <a:p>
            <a:pPr>
              <a:lnSpc>
                <a:spcPts val="2187"/>
              </a:lnSpc>
            </a:pPr>
            <a:r>
              <a:rPr lang="en-US" sz="1585" spc="155" dirty="0">
                <a:solidFill>
                  <a:srgbClr val="F2F4F5"/>
                </a:solidFill>
                <a:latin typeface="Montserrat Light"/>
              </a:rPr>
              <a:t>The customers with lower data usage, higher monthly charges &amp; lower total charges have a higher churn rate. </a:t>
            </a:r>
          </a:p>
        </p:txBody>
      </p:sp>
      <p:sp>
        <p:nvSpPr>
          <p:cNvPr id="29" name="Freeform 29"/>
          <p:cNvSpPr/>
          <p:nvPr/>
        </p:nvSpPr>
        <p:spPr>
          <a:xfrm>
            <a:off x="15468600" y="1560721"/>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15316200" y="570152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10175414" y="369612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2" name="Group 15">
            <a:extLst>
              <a:ext uri="{FF2B5EF4-FFF2-40B4-BE49-F238E27FC236}">
                <a16:creationId xmlns:a16="http://schemas.microsoft.com/office/drawing/2014/main" id="{B9A83AE7-E2CC-26F8-B7DD-BFE434FEA9F3}"/>
              </a:ext>
            </a:extLst>
          </p:cNvPr>
          <p:cNvGrpSpPr/>
          <p:nvPr/>
        </p:nvGrpSpPr>
        <p:grpSpPr>
          <a:xfrm>
            <a:off x="10733839" y="7586399"/>
            <a:ext cx="6331281" cy="1563793"/>
            <a:chOff x="0" y="0"/>
            <a:chExt cx="2161091" cy="533778"/>
          </a:xfrm>
        </p:grpSpPr>
        <p:sp>
          <p:nvSpPr>
            <p:cNvPr id="33" name="Freeform 16">
              <a:extLst>
                <a:ext uri="{FF2B5EF4-FFF2-40B4-BE49-F238E27FC236}">
                  <a16:creationId xmlns:a16="http://schemas.microsoft.com/office/drawing/2014/main" id="{12525AAF-EBC5-9A34-E291-3F8A6A0AC366}"/>
                </a:ext>
              </a:extLst>
            </p:cNvPr>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34" name="TextBox 17">
              <a:extLst>
                <a:ext uri="{FF2B5EF4-FFF2-40B4-BE49-F238E27FC236}">
                  <a16:creationId xmlns:a16="http://schemas.microsoft.com/office/drawing/2014/main" id="{FFD88B71-1901-0068-D52F-25C68BE2DC8A}"/>
                </a:ext>
              </a:extLst>
            </p:cNvPr>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35" name="Group 18">
            <a:extLst>
              <a:ext uri="{FF2B5EF4-FFF2-40B4-BE49-F238E27FC236}">
                <a16:creationId xmlns:a16="http://schemas.microsoft.com/office/drawing/2014/main" id="{6ED7E41A-3F77-BC7C-8F90-BAE406C23781}"/>
              </a:ext>
            </a:extLst>
          </p:cNvPr>
          <p:cNvGrpSpPr/>
          <p:nvPr/>
        </p:nvGrpSpPr>
        <p:grpSpPr>
          <a:xfrm>
            <a:off x="9575678" y="7345108"/>
            <a:ext cx="2381235" cy="2046374"/>
            <a:chOff x="0" y="0"/>
            <a:chExt cx="812800" cy="698500"/>
          </a:xfrm>
        </p:grpSpPr>
        <p:sp>
          <p:nvSpPr>
            <p:cNvPr id="36" name="Freeform 19">
              <a:extLst>
                <a:ext uri="{FF2B5EF4-FFF2-40B4-BE49-F238E27FC236}">
                  <a16:creationId xmlns:a16="http://schemas.microsoft.com/office/drawing/2014/main" id="{82817B2C-210B-C658-94F0-2857397C236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7" name="TextBox 20">
              <a:extLst>
                <a:ext uri="{FF2B5EF4-FFF2-40B4-BE49-F238E27FC236}">
                  <a16:creationId xmlns:a16="http://schemas.microsoft.com/office/drawing/2014/main" id="{95ED01CB-AB9F-131E-E8C8-B08263718C3E}"/>
                </a:ext>
              </a:extLst>
            </p:cNvPr>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38" name="TextBox 21">
            <a:extLst>
              <a:ext uri="{FF2B5EF4-FFF2-40B4-BE49-F238E27FC236}">
                <a16:creationId xmlns:a16="http://schemas.microsoft.com/office/drawing/2014/main" id="{E634F78E-66E7-7F3E-2AEC-5277E44DC7C3}"/>
              </a:ext>
            </a:extLst>
          </p:cNvPr>
          <p:cNvSpPr txBox="1"/>
          <p:nvPr/>
        </p:nvSpPr>
        <p:spPr>
          <a:xfrm>
            <a:off x="12014996" y="7886700"/>
            <a:ext cx="5206204" cy="826060"/>
          </a:xfrm>
          <a:prstGeom prst="rect">
            <a:avLst/>
          </a:prstGeom>
        </p:spPr>
        <p:txBody>
          <a:bodyPr wrap="square" lIns="0" tIns="0" rIns="0" bIns="0" rtlCol="0" anchor="t">
            <a:spAutoFit/>
          </a:bodyPr>
          <a:lstStyle/>
          <a:p>
            <a:pPr>
              <a:lnSpc>
                <a:spcPts val="2187"/>
              </a:lnSpc>
            </a:pPr>
            <a:r>
              <a:rPr lang="en-US" sz="1585" spc="155" dirty="0">
                <a:solidFill>
                  <a:srgbClr val="F2F4F5"/>
                </a:solidFill>
                <a:latin typeface="Montserrat Light"/>
              </a:rPr>
              <a:t>The customers with lower extra data charges, lower long distance charges &amp; lower revenue are more likely to churn</a:t>
            </a:r>
          </a:p>
        </p:txBody>
      </p:sp>
      <p:sp>
        <p:nvSpPr>
          <p:cNvPr id="39" name="Freeform 31">
            <a:extLst>
              <a:ext uri="{FF2B5EF4-FFF2-40B4-BE49-F238E27FC236}">
                <a16:creationId xmlns:a16="http://schemas.microsoft.com/office/drawing/2014/main" id="{552D5166-55D3-1EC3-BC8E-ADB773C93485}"/>
              </a:ext>
            </a:extLst>
          </p:cNvPr>
          <p:cNvSpPr/>
          <p:nvPr/>
        </p:nvSpPr>
        <p:spPr>
          <a:xfrm>
            <a:off x="10175414" y="7812673"/>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028" name="Picture 4">
            <a:extLst>
              <a:ext uri="{FF2B5EF4-FFF2-40B4-BE49-F238E27FC236}">
                <a16:creationId xmlns:a16="http://schemas.microsoft.com/office/drawing/2014/main" id="{4ED003FC-AAE6-E921-7574-5954008557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771" y="1107018"/>
            <a:ext cx="8203920" cy="8284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48800" y="1404306"/>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683885" y="1163015"/>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0733839" y="3469853"/>
            <a:ext cx="6331281" cy="1563793"/>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9575678" y="322856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1963400" y="3695700"/>
            <a:ext cx="4950833" cy="1102353"/>
          </a:xfrm>
          <a:prstGeom prst="rect">
            <a:avLst/>
          </a:prstGeom>
        </p:spPr>
        <p:txBody>
          <a:bodyPr lIns="0" tIns="0" rIns="0" bIns="0" rtlCol="0" anchor="t">
            <a:spAutoFit/>
          </a:bodyPr>
          <a:lstStyle/>
          <a:p>
            <a:pPr>
              <a:lnSpc>
                <a:spcPts val="2187"/>
              </a:lnSpc>
            </a:pPr>
            <a:r>
              <a:rPr lang="en-US" sz="1400" spc="155" dirty="0">
                <a:solidFill>
                  <a:srgbClr val="F2F4F5"/>
                </a:solidFill>
                <a:latin typeface="Montserrat Light"/>
              </a:rPr>
              <a:t>Joined customers are generally younger than others; the stayed ones have a longer tenure; But the distribution of average monthly long distance charges has no effect on churn</a:t>
            </a:r>
          </a:p>
        </p:txBody>
      </p:sp>
      <p:grpSp>
        <p:nvGrpSpPr>
          <p:cNvPr id="22" name="Group 22"/>
          <p:cNvGrpSpPr/>
          <p:nvPr/>
        </p:nvGrpSpPr>
        <p:grpSpPr>
          <a:xfrm>
            <a:off x="9448800" y="5497054"/>
            <a:ext cx="6331281" cy="1563793"/>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24" name="TextBox 24"/>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14683885" y="5255763"/>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9575678" y="5600700"/>
            <a:ext cx="5108207" cy="1384482"/>
          </a:xfrm>
          <a:prstGeom prst="rect">
            <a:avLst/>
          </a:prstGeom>
        </p:spPr>
        <p:txBody>
          <a:bodyPr wrap="square" lIns="0" tIns="0" rIns="0" bIns="0" rtlCol="0" anchor="t">
            <a:spAutoFit/>
          </a:bodyPr>
          <a:lstStyle/>
          <a:p>
            <a:pPr>
              <a:lnSpc>
                <a:spcPts val="2187"/>
              </a:lnSpc>
            </a:pPr>
            <a:r>
              <a:rPr lang="en-US" sz="1400" spc="155" dirty="0">
                <a:solidFill>
                  <a:srgbClr val="F2F4F5"/>
                </a:solidFill>
                <a:latin typeface="Montserrat Light"/>
              </a:rPr>
              <a:t>All types of customers have same data usage; joined customers have lower monthly charges; and for the churned customers, the overall total charges are less but some of them have unusual high charges.</a:t>
            </a:r>
          </a:p>
        </p:txBody>
      </p:sp>
      <p:sp>
        <p:nvSpPr>
          <p:cNvPr id="29" name="Freeform 29"/>
          <p:cNvSpPr/>
          <p:nvPr/>
        </p:nvSpPr>
        <p:spPr>
          <a:xfrm>
            <a:off x="15468600" y="1560721"/>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15316200" y="570152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10175414" y="369612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2" name="Group 15">
            <a:extLst>
              <a:ext uri="{FF2B5EF4-FFF2-40B4-BE49-F238E27FC236}">
                <a16:creationId xmlns:a16="http://schemas.microsoft.com/office/drawing/2014/main" id="{B9A83AE7-E2CC-26F8-B7DD-BFE434FEA9F3}"/>
              </a:ext>
            </a:extLst>
          </p:cNvPr>
          <p:cNvGrpSpPr/>
          <p:nvPr/>
        </p:nvGrpSpPr>
        <p:grpSpPr>
          <a:xfrm>
            <a:off x="10733839" y="7586399"/>
            <a:ext cx="6331281" cy="1563793"/>
            <a:chOff x="0" y="0"/>
            <a:chExt cx="2161091" cy="533778"/>
          </a:xfrm>
        </p:grpSpPr>
        <p:sp>
          <p:nvSpPr>
            <p:cNvPr id="33" name="Freeform 16">
              <a:extLst>
                <a:ext uri="{FF2B5EF4-FFF2-40B4-BE49-F238E27FC236}">
                  <a16:creationId xmlns:a16="http://schemas.microsoft.com/office/drawing/2014/main" id="{12525AAF-EBC5-9A34-E291-3F8A6A0AC366}"/>
                </a:ext>
              </a:extLst>
            </p:cNvPr>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34" name="TextBox 17">
              <a:extLst>
                <a:ext uri="{FF2B5EF4-FFF2-40B4-BE49-F238E27FC236}">
                  <a16:creationId xmlns:a16="http://schemas.microsoft.com/office/drawing/2014/main" id="{FFD88B71-1901-0068-D52F-25C68BE2DC8A}"/>
                </a:ext>
              </a:extLst>
            </p:cNvPr>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35" name="Group 18">
            <a:extLst>
              <a:ext uri="{FF2B5EF4-FFF2-40B4-BE49-F238E27FC236}">
                <a16:creationId xmlns:a16="http://schemas.microsoft.com/office/drawing/2014/main" id="{6ED7E41A-3F77-BC7C-8F90-BAE406C23781}"/>
              </a:ext>
            </a:extLst>
          </p:cNvPr>
          <p:cNvGrpSpPr/>
          <p:nvPr/>
        </p:nvGrpSpPr>
        <p:grpSpPr>
          <a:xfrm>
            <a:off x="9575678" y="7345108"/>
            <a:ext cx="2381235" cy="2046374"/>
            <a:chOff x="0" y="0"/>
            <a:chExt cx="812800" cy="698500"/>
          </a:xfrm>
        </p:grpSpPr>
        <p:sp>
          <p:nvSpPr>
            <p:cNvPr id="36" name="Freeform 19">
              <a:extLst>
                <a:ext uri="{FF2B5EF4-FFF2-40B4-BE49-F238E27FC236}">
                  <a16:creationId xmlns:a16="http://schemas.microsoft.com/office/drawing/2014/main" id="{82817B2C-210B-C658-94F0-2857397C236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7" name="TextBox 20">
              <a:extLst>
                <a:ext uri="{FF2B5EF4-FFF2-40B4-BE49-F238E27FC236}">
                  <a16:creationId xmlns:a16="http://schemas.microsoft.com/office/drawing/2014/main" id="{95ED01CB-AB9F-131E-E8C8-B08263718C3E}"/>
                </a:ext>
              </a:extLst>
            </p:cNvPr>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38" name="TextBox 21">
            <a:extLst>
              <a:ext uri="{FF2B5EF4-FFF2-40B4-BE49-F238E27FC236}">
                <a16:creationId xmlns:a16="http://schemas.microsoft.com/office/drawing/2014/main" id="{E634F78E-66E7-7F3E-2AEC-5277E44DC7C3}"/>
              </a:ext>
            </a:extLst>
          </p:cNvPr>
          <p:cNvSpPr txBox="1"/>
          <p:nvPr/>
        </p:nvSpPr>
        <p:spPr>
          <a:xfrm>
            <a:off x="12115800" y="7663227"/>
            <a:ext cx="4950833" cy="1384482"/>
          </a:xfrm>
          <a:prstGeom prst="rect">
            <a:avLst/>
          </a:prstGeom>
        </p:spPr>
        <p:txBody>
          <a:bodyPr lIns="0" tIns="0" rIns="0" bIns="0" rtlCol="0" anchor="t">
            <a:spAutoFit/>
          </a:bodyPr>
          <a:lstStyle/>
          <a:p>
            <a:pPr>
              <a:lnSpc>
                <a:spcPts val="2187"/>
              </a:lnSpc>
            </a:pPr>
            <a:r>
              <a:rPr lang="en-US" sz="1400" spc="155" dirty="0">
                <a:solidFill>
                  <a:srgbClr val="F2F4F5"/>
                </a:solidFill>
                <a:latin typeface="Montserrat Light"/>
              </a:rPr>
              <a:t>All customers tend to have unusual observations for extra data charges; many of the churned customers have unusually high long distance charges; and stayed customers generate higher revenue.</a:t>
            </a:r>
          </a:p>
        </p:txBody>
      </p:sp>
      <p:sp>
        <p:nvSpPr>
          <p:cNvPr id="39" name="Freeform 31">
            <a:extLst>
              <a:ext uri="{FF2B5EF4-FFF2-40B4-BE49-F238E27FC236}">
                <a16:creationId xmlns:a16="http://schemas.microsoft.com/office/drawing/2014/main" id="{552D5166-55D3-1EC3-BC8E-ADB773C93485}"/>
              </a:ext>
            </a:extLst>
          </p:cNvPr>
          <p:cNvSpPr/>
          <p:nvPr/>
        </p:nvSpPr>
        <p:spPr>
          <a:xfrm>
            <a:off x="10175414" y="7812673"/>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2050" name="Picture 2">
            <a:extLst>
              <a:ext uri="{FF2B5EF4-FFF2-40B4-BE49-F238E27FC236}">
                <a16:creationId xmlns:a16="http://schemas.microsoft.com/office/drawing/2014/main" id="{AE4DC28A-69B4-23DB-B492-0944A52B0B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019" y="1107018"/>
            <a:ext cx="8419981" cy="82844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4">
            <a:extLst>
              <a:ext uri="{FF2B5EF4-FFF2-40B4-BE49-F238E27FC236}">
                <a16:creationId xmlns:a16="http://schemas.microsoft.com/office/drawing/2014/main" id="{40D08E4E-3173-BB20-E520-414D7F4B78A8}"/>
              </a:ext>
            </a:extLst>
          </p:cNvPr>
          <p:cNvSpPr txBox="1"/>
          <p:nvPr/>
        </p:nvSpPr>
        <p:spPr>
          <a:xfrm>
            <a:off x="9677400" y="1749418"/>
            <a:ext cx="4950833" cy="791242"/>
          </a:xfrm>
          <a:prstGeom prst="rect">
            <a:avLst/>
          </a:prstGeom>
        </p:spPr>
        <p:txBody>
          <a:bodyPr lIns="0" tIns="0" rIns="0" bIns="0" rtlCol="0" anchor="t">
            <a:spAutoFit/>
          </a:bodyPr>
          <a:lstStyle/>
          <a:p>
            <a:pPr algn="r">
              <a:lnSpc>
                <a:spcPct val="150000"/>
              </a:lnSpc>
            </a:pPr>
            <a:r>
              <a:rPr lang="en-US" spc="155" dirty="0">
                <a:solidFill>
                  <a:srgbClr val="F2F4F5"/>
                </a:solidFill>
                <a:latin typeface="Archivo Black" panose="020B0604020202020204" charset="0"/>
              </a:rPr>
              <a:t>BOX PLOT OF </a:t>
            </a:r>
          </a:p>
          <a:p>
            <a:pPr algn="r">
              <a:lnSpc>
                <a:spcPct val="150000"/>
              </a:lnSpc>
            </a:pPr>
            <a:r>
              <a:rPr lang="en-US" spc="155" dirty="0">
                <a:solidFill>
                  <a:srgbClr val="F2F4F5"/>
                </a:solidFill>
                <a:latin typeface="Archivo Black" panose="020B0604020202020204" charset="0"/>
              </a:rPr>
              <a:t>CUSTOMER DISTRIBUTION</a:t>
            </a:r>
          </a:p>
        </p:txBody>
      </p:sp>
    </p:spTree>
    <p:extLst>
      <p:ext uri="{BB962C8B-B14F-4D97-AF65-F5344CB8AC3E}">
        <p14:creationId xmlns:p14="http://schemas.microsoft.com/office/powerpoint/2010/main" val="3370552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48800" y="1404306"/>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683885" y="1163015"/>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0733839" y="3469853"/>
            <a:ext cx="6331281" cy="1563793"/>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9575678" y="322856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1963400" y="3695700"/>
            <a:ext cx="5050124" cy="1105495"/>
          </a:xfrm>
          <a:prstGeom prst="rect">
            <a:avLst/>
          </a:prstGeom>
        </p:spPr>
        <p:txBody>
          <a:bodyPr wrap="square" lIns="0" tIns="0" rIns="0" bIns="0" rtlCol="0" anchor="t">
            <a:spAutoFit/>
          </a:bodyPr>
          <a:lstStyle/>
          <a:p>
            <a:pPr>
              <a:lnSpc>
                <a:spcPts val="2187"/>
              </a:lnSpc>
            </a:pPr>
            <a:r>
              <a:rPr lang="en-US" sz="1500" spc="155" dirty="0">
                <a:solidFill>
                  <a:srgbClr val="F2F4F5"/>
                </a:solidFill>
                <a:latin typeface="Montserrat Light"/>
              </a:rPr>
              <a:t>Gender distribution for all are almost same; married customers are more likely to stay; and certain offers might be more associated with churned or joined customers.</a:t>
            </a:r>
          </a:p>
        </p:txBody>
      </p:sp>
      <p:grpSp>
        <p:nvGrpSpPr>
          <p:cNvPr id="22" name="Group 22"/>
          <p:cNvGrpSpPr/>
          <p:nvPr/>
        </p:nvGrpSpPr>
        <p:grpSpPr>
          <a:xfrm>
            <a:off x="9448800" y="5497054"/>
            <a:ext cx="6331281" cy="1563793"/>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24" name="TextBox 24"/>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14683885" y="5255763"/>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9733052" y="5838015"/>
            <a:ext cx="4950833" cy="826060"/>
          </a:xfrm>
          <a:prstGeom prst="rect">
            <a:avLst/>
          </a:prstGeom>
        </p:spPr>
        <p:txBody>
          <a:bodyPr lIns="0" tIns="0" rIns="0" bIns="0" rtlCol="0" anchor="t">
            <a:spAutoFit/>
          </a:bodyPr>
          <a:lstStyle/>
          <a:p>
            <a:pPr>
              <a:lnSpc>
                <a:spcPts val="2187"/>
              </a:lnSpc>
            </a:pPr>
            <a:r>
              <a:rPr lang="en-US" sz="1585" spc="155" dirty="0">
                <a:solidFill>
                  <a:srgbClr val="F2F4F5"/>
                </a:solidFill>
                <a:latin typeface="Montserrat Light"/>
              </a:rPr>
              <a:t>All types of customers have same phone service &amp; same internet service; but a single line have a higher join rate. </a:t>
            </a:r>
          </a:p>
        </p:txBody>
      </p:sp>
      <p:sp>
        <p:nvSpPr>
          <p:cNvPr id="29" name="Freeform 29"/>
          <p:cNvSpPr/>
          <p:nvPr/>
        </p:nvSpPr>
        <p:spPr>
          <a:xfrm>
            <a:off x="15468600" y="1560721"/>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15316200" y="570152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10175414" y="369612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2" name="Group 15">
            <a:extLst>
              <a:ext uri="{FF2B5EF4-FFF2-40B4-BE49-F238E27FC236}">
                <a16:creationId xmlns:a16="http://schemas.microsoft.com/office/drawing/2014/main" id="{B9A83AE7-E2CC-26F8-B7DD-BFE434FEA9F3}"/>
              </a:ext>
            </a:extLst>
          </p:cNvPr>
          <p:cNvGrpSpPr/>
          <p:nvPr/>
        </p:nvGrpSpPr>
        <p:grpSpPr>
          <a:xfrm>
            <a:off x="10733839" y="7586399"/>
            <a:ext cx="6331281" cy="1563793"/>
            <a:chOff x="0" y="0"/>
            <a:chExt cx="2161091" cy="533778"/>
          </a:xfrm>
        </p:grpSpPr>
        <p:sp>
          <p:nvSpPr>
            <p:cNvPr id="33" name="Freeform 16">
              <a:extLst>
                <a:ext uri="{FF2B5EF4-FFF2-40B4-BE49-F238E27FC236}">
                  <a16:creationId xmlns:a16="http://schemas.microsoft.com/office/drawing/2014/main" id="{12525AAF-EBC5-9A34-E291-3F8A6A0AC366}"/>
                </a:ext>
              </a:extLst>
            </p:cNvPr>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34" name="TextBox 17">
              <a:extLst>
                <a:ext uri="{FF2B5EF4-FFF2-40B4-BE49-F238E27FC236}">
                  <a16:creationId xmlns:a16="http://schemas.microsoft.com/office/drawing/2014/main" id="{FFD88B71-1901-0068-D52F-25C68BE2DC8A}"/>
                </a:ext>
              </a:extLst>
            </p:cNvPr>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35" name="Group 18">
            <a:extLst>
              <a:ext uri="{FF2B5EF4-FFF2-40B4-BE49-F238E27FC236}">
                <a16:creationId xmlns:a16="http://schemas.microsoft.com/office/drawing/2014/main" id="{6ED7E41A-3F77-BC7C-8F90-BAE406C23781}"/>
              </a:ext>
            </a:extLst>
          </p:cNvPr>
          <p:cNvGrpSpPr/>
          <p:nvPr/>
        </p:nvGrpSpPr>
        <p:grpSpPr>
          <a:xfrm>
            <a:off x="9575678" y="7345108"/>
            <a:ext cx="2381235" cy="2046374"/>
            <a:chOff x="0" y="0"/>
            <a:chExt cx="812800" cy="698500"/>
          </a:xfrm>
        </p:grpSpPr>
        <p:sp>
          <p:nvSpPr>
            <p:cNvPr id="36" name="Freeform 19">
              <a:extLst>
                <a:ext uri="{FF2B5EF4-FFF2-40B4-BE49-F238E27FC236}">
                  <a16:creationId xmlns:a16="http://schemas.microsoft.com/office/drawing/2014/main" id="{82817B2C-210B-C658-94F0-2857397C236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7" name="TextBox 20">
              <a:extLst>
                <a:ext uri="{FF2B5EF4-FFF2-40B4-BE49-F238E27FC236}">
                  <a16:creationId xmlns:a16="http://schemas.microsoft.com/office/drawing/2014/main" id="{95ED01CB-AB9F-131E-E8C8-B08263718C3E}"/>
                </a:ext>
              </a:extLst>
            </p:cNvPr>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38" name="TextBox 21">
            <a:extLst>
              <a:ext uri="{FF2B5EF4-FFF2-40B4-BE49-F238E27FC236}">
                <a16:creationId xmlns:a16="http://schemas.microsoft.com/office/drawing/2014/main" id="{E634F78E-66E7-7F3E-2AEC-5277E44DC7C3}"/>
              </a:ext>
            </a:extLst>
          </p:cNvPr>
          <p:cNvSpPr txBox="1"/>
          <p:nvPr/>
        </p:nvSpPr>
        <p:spPr>
          <a:xfrm>
            <a:off x="12114287" y="7826185"/>
            <a:ext cx="4950833" cy="1108188"/>
          </a:xfrm>
          <a:prstGeom prst="rect">
            <a:avLst/>
          </a:prstGeom>
        </p:spPr>
        <p:txBody>
          <a:bodyPr lIns="0" tIns="0" rIns="0" bIns="0" rtlCol="0" anchor="t">
            <a:spAutoFit/>
          </a:bodyPr>
          <a:lstStyle/>
          <a:p>
            <a:pPr>
              <a:lnSpc>
                <a:spcPts val="2187"/>
              </a:lnSpc>
            </a:pPr>
            <a:r>
              <a:rPr lang="en-US" sz="1585" spc="155" dirty="0">
                <a:solidFill>
                  <a:srgbClr val="F2F4F5"/>
                </a:solidFill>
                <a:latin typeface="Montserrat Light"/>
              </a:rPr>
              <a:t>Certain statuses are more likely to churn or join; but customers not getting online security &amp; online backup has high churn rate.</a:t>
            </a:r>
          </a:p>
        </p:txBody>
      </p:sp>
      <p:sp>
        <p:nvSpPr>
          <p:cNvPr id="39" name="Freeform 31">
            <a:extLst>
              <a:ext uri="{FF2B5EF4-FFF2-40B4-BE49-F238E27FC236}">
                <a16:creationId xmlns:a16="http://schemas.microsoft.com/office/drawing/2014/main" id="{552D5166-55D3-1EC3-BC8E-ADB773C93485}"/>
              </a:ext>
            </a:extLst>
          </p:cNvPr>
          <p:cNvSpPr/>
          <p:nvPr/>
        </p:nvSpPr>
        <p:spPr>
          <a:xfrm>
            <a:off x="10175414" y="7812673"/>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3074" name="Picture 2">
            <a:extLst>
              <a:ext uri="{FF2B5EF4-FFF2-40B4-BE49-F238E27FC236}">
                <a16:creationId xmlns:a16="http://schemas.microsoft.com/office/drawing/2014/main" id="{15B628FA-95B8-AD4B-F5A6-8E2F965060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991" y="1107018"/>
            <a:ext cx="8289578" cy="82844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4">
            <a:extLst>
              <a:ext uri="{FF2B5EF4-FFF2-40B4-BE49-F238E27FC236}">
                <a16:creationId xmlns:a16="http://schemas.microsoft.com/office/drawing/2014/main" id="{EF0A9E1E-C909-6B6D-1BB7-6FB1878B44F5}"/>
              </a:ext>
            </a:extLst>
          </p:cNvPr>
          <p:cNvSpPr txBox="1"/>
          <p:nvPr/>
        </p:nvSpPr>
        <p:spPr>
          <a:xfrm>
            <a:off x="9910539" y="1577774"/>
            <a:ext cx="4619680" cy="1206741"/>
          </a:xfrm>
          <a:prstGeom prst="rect">
            <a:avLst/>
          </a:prstGeom>
        </p:spPr>
        <p:txBody>
          <a:bodyPr wrap="square" lIns="0" tIns="0" rIns="0" bIns="0" rtlCol="0" anchor="t">
            <a:spAutoFit/>
          </a:bodyPr>
          <a:lstStyle/>
          <a:p>
            <a:pPr algn="r">
              <a:lnSpc>
                <a:spcPct val="150000"/>
              </a:lnSpc>
            </a:pPr>
            <a:r>
              <a:rPr lang="en-US" spc="155" dirty="0">
                <a:solidFill>
                  <a:srgbClr val="F2F4F5"/>
                </a:solidFill>
                <a:latin typeface="Archivo Black" panose="020B0604020202020204" charset="0"/>
              </a:rPr>
              <a:t>BAR PLOT OF CUSOMER DISTRIBUTION ON DIFFERENT ATTRIBUTES</a:t>
            </a:r>
          </a:p>
        </p:txBody>
      </p:sp>
    </p:spTree>
    <p:extLst>
      <p:ext uri="{BB962C8B-B14F-4D97-AF65-F5344CB8AC3E}">
        <p14:creationId xmlns:p14="http://schemas.microsoft.com/office/powerpoint/2010/main" val="6671977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984</TotalTime>
  <Words>1665</Words>
  <Application>Microsoft Office PowerPoint</Application>
  <PresentationFormat>Custom</PresentationFormat>
  <Paragraphs>195</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Archivo Black</vt:lpstr>
      <vt:lpstr>Montserrat Light</vt:lpstr>
      <vt:lpstr>Calibri</vt:lpstr>
      <vt:lpstr>Arial</vt:lpstr>
      <vt:lpstr>Agency FB</vt:lpstr>
      <vt:lpstr>Montserrat Classic Bold</vt:lpstr>
      <vt:lpstr>Montserrat Classic</vt:lpstr>
      <vt:lpstr>Montserrat Light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Soham Paul</cp:lastModifiedBy>
  <cp:revision>99</cp:revision>
  <cp:lastPrinted>2023-11-05T06:57:14Z</cp:lastPrinted>
  <dcterms:created xsi:type="dcterms:W3CDTF">2006-08-16T00:00:00Z</dcterms:created>
  <dcterms:modified xsi:type="dcterms:W3CDTF">2023-11-11T09:07:38Z</dcterms:modified>
  <dc:identifier>DAFzRuFrARc</dc:identifier>
</cp:coreProperties>
</file>